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2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0" r:id="rId1"/>
    <p:sldMasterId id="2147483766" r:id="rId2"/>
  </p:sldMasterIdLst>
  <p:notesMasterIdLst>
    <p:notesMasterId r:id="rId43"/>
  </p:notesMasterIdLst>
  <p:handoutMasterIdLst>
    <p:handoutMasterId r:id="rId44"/>
  </p:handoutMasterIdLst>
  <p:sldIdLst>
    <p:sldId id="2123" r:id="rId3"/>
    <p:sldId id="2124" r:id="rId4"/>
    <p:sldId id="2146" r:id="rId5"/>
    <p:sldId id="2148" r:id="rId6"/>
    <p:sldId id="2226" r:id="rId7"/>
    <p:sldId id="2227" r:id="rId8"/>
    <p:sldId id="2228" r:id="rId9"/>
    <p:sldId id="2230" r:id="rId10"/>
    <p:sldId id="2231" r:id="rId11"/>
    <p:sldId id="2154" r:id="rId12"/>
    <p:sldId id="2155" r:id="rId13"/>
    <p:sldId id="2251" r:id="rId14"/>
    <p:sldId id="2253" r:id="rId15"/>
    <p:sldId id="2239" r:id="rId16"/>
    <p:sldId id="2187" r:id="rId17"/>
    <p:sldId id="2168" r:id="rId18"/>
    <p:sldId id="2240" r:id="rId19"/>
    <p:sldId id="2232" r:id="rId20"/>
    <p:sldId id="2180" r:id="rId21"/>
    <p:sldId id="2188" r:id="rId22"/>
    <p:sldId id="2182" r:id="rId23"/>
    <p:sldId id="2189" r:id="rId24"/>
    <p:sldId id="2213" r:id="rId25"/>
    <p:sldId id="2214" r:id="rId26"/>
    <p:sldId id="2254" r:id="rId27"/>
    <p:sldId id="2256" r:id="rId28"/>
    <p:sldId id="2190" r:id="rId29"/>
    <p:sldId id="2193" r:id="rId30"/>
    <p:sldId id="2194" r:id="rId31"/>
    <p:sldId id="2257" r:id="rId32"/>
    <p:sldId id="2258" r:id="rId33"/>
    <p:sldId id="2215" r:id="rId34"/>
    <p:sldId id="2241" r:id="rId35"/>
    <p:sldId id="2243" r:id="rId36"/>
    <p:sldId id="2244" r:id="rId37"/>
    <p:sldId id="2245" r:id="rId38"/>
    <p:sldId id="2246" r:id="rId39"/>
    <p:sldId id="2247" r:id="rId40"/>
    <p:sldId id="2248" r:id="rId41"/>
    <p:sldId id="2144" r:id="rId42"/>
  </p:sldIdLst>
  <p:sldSz cx="9144000" cy="6858000" type="screen4x3"/>
  <p:notesSz cx="7053263" cy="9309100"/>
  <p:embeddedFontLst>
    <p:embeddedFont>
      <p:font typeface="Tahoma" panose="020B0604030504040204" pitchFamily="34" charset="0"/>
      <p:regular r:id="rId45"/>
      <p:bold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932" userDrawn="1">
          <p15:clr>
            <a:srgbClr val="A4A3A4"/>
          </p15:clr>
        </p15:guide>
        <p15:guide id="2" pos="222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417C"/>
    <a:srgbClr val="FFCC00"/>
    <a:srgbClr val="FFFF99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551" autoAdjust="0"/>
    <p:restoredTop sz="94400" autoAdjust="0"/>
  </p:normalViewPr>
  <p:slideViewPr>
    <p:cSldViewPr>
      <p:cViewPr varScale="1">
        <p:scale>
          <a:sx n="92" d="100"/>
          <a:sy n="92" d="100"/>
        </p:scale>
        <p:origin x="-209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-3246" y="-90"/>
      </p:cViewPr>
      <p:guideLst>
        <p:guide orient="horz" pos="2932"/>
        <p:guide pos="222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1.fntdata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handoutMaster" Target="handoutMasters/handoutMaster1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4.fntdata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C:\Users\jshort\Desktop\Driver%20Demogrphcs%203-24-6171\Datasets\ATRI%20Analysis2_2019_Update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tunnell\AppData\Local\Microsoft\Windows\INetCache\Content.Outlook\FSR3P0K8\AQ%20Bottleneck%20Data%20v07.11.2018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20" baseline="0">
                <a:solidFill>
                  <a:schemeClr val="dk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en-US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2018</a:t>
            </a:r>
          </a:p>
        </c:rich>
      </c:tx>
      <c:layout>
        <c:manualLayout>
          <c:xMode val="edge"/>
          <c:yMode val="edge"/>
          <c:x val="0.45451433042649264"/>
          <c:y val="5.0505050505050504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9.2155827180467789E-2"/>
          <c:y val="5.5924419465536813E-2"/>
          <c:w val="0.88914199316368625"/>
          <c:h val="0.79977308564555638"/>
        </c:manualLayout>
      </c:layout>
      <c:lineChart>
        <c:grouping val="standard"/>
        <c:varyColors val="0"/>
        <c:ser>
          <c:idx val="0"/>
          <c:order val="0"/>
          <c:tx>
            <c:strRef>
              <c:f>'2017 Employed by Industry'!$B$13</c:f>
              <c:strCache>
                <c:ptCount val="1"/>
                <c:pt idx="0">
                  <c:v>Truck transportation</c:v>
                </c:pt>
              </c:strCache>
            </c:strRef>
          </c:tx>
          <c:spPr>
            <a:ln w="22225" cap="rnd" cmpd="sng" algn="ctr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0"/>
                  <c:y val="3.91774711843447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A061-475E-8D2F-3A3946CBD231}"/>
                </c:ext>
              </c:extLst>
            </c:dLbl>
            <c:dLbl>
              <c:idx val="2"/>
              <c:layout>
                <c:manualLayout>
                  <c:x val="-1.6508883160593412E-2"/>
                  <c:y val="5.76099578461782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A061-475E-8D2F-3A3946CBD231}"/>
                </c:ext>
              </c:extLst>
            </c:dLbl>
            <c:dLbl>
              <c:idx val="3"/>
              <c:layout>
                <c:manualLayout>
                  <c:x val="0"/>
                  <c:y val="-1.44338051731797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A061-475E-8D2F-3A3946CBD231}"/>
                </c:ext>
              </c:extLst>
            </c:dLbl>
            <c:dLbl>
              <c:idx val="4"/>
              <c:layout>
                <c:manualLayout>
                  <c:x val="8.9555447363709323E-3"/>
                  <c:y val="-2.06197216759710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A061-475E-8D2F-3A3946CBD2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'2017 Employed by Industry'!$E$11:$J$11</c:f>
              <c:strCache>
                <c:ptCount val="6"/>
                <c:pt idx="0">
                  <c:v>20-24 yrs</c:v>
                </c:pt>
                <c:pt idx="1">
                  <c:v>25-34 yrs</c:v>
                </c:pt>
                <c:pt idx="2">
                  <c:v>35-44 yrs</c:v>
                </c:pt>
                <c:pt idx="3">
                  <c:v>45-54 yrs</c:v>
                </c:pt>
                <c:pt idx="4">
                  <c:v>55-64 yrs</c:v>
                </c:pt>
                <c:pt idx="5">
                  <c:v>65+ yrs</c:v>
                </c:pt>
              </c:strCache>
            </c:strRef>
          </c:cat>
          <c:val>
            <c:numRef>
              <c:f>'2017 Employed by Industry'!$E$13:$J$13</c:f>
              <c:numCache>
                <c:formatCode>0.0%</c:formatCode>
                <c:ptCount val="6"/>
                <c:pt idx="0">
                  <c:v>4.4670050761421318E-2</c:v>
                </c:pt>
                <c:pt idx="1">
                  <c:v>0.1817258883248731</c:v>
                </c:pt>
                <c:pt idx="2">
                  <c:v>0.22081218274111675</c:v>
                </c:pt>
                <c:pt idx="3">
                  <c:v>0.25989847715736042</c:v>
                </c:pt>
                <c:pt idx="4">
                  <c:v>0.22284263959390863</c:v>
                </c:pt>
                <c:pt idx="5">
                  <c:v>6.9543147208121825E-2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A061-475E-8D2F-3A3946CBD231}"/>
            </c:ext>
          </c:extLst>
        </c:ser>
        <c:ser>
          <c:idx val="1"/>
          <c:order val="1"/>
          <c:tx>
            <c:strRef>
              <c:f>'2017 Employed by Industry'!$B$14</c:f>
              <c:strCache>
                <c:ptCount val="1"/>
                <c:pt idx="0">
                  <c:v>Construction</c:v>
                </c:pt>
              </c:strCache>
            </c:strRef>
          </c:tx>
          <c:spPr>
            <a:ln w="22225" cap="rnd" cmpd="sng" algn="ctr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cat>
            <c:strRef>
              <c:f>'2017 Employed by Industry'!$E$11:$J$11</c:f>
              <c:strCache>
                <c:ptCount val="6"/>
                <c:pt idx="0">
                  <c:v>20-24 yrs</c:v>
                </c:pt>
                <c:pt idx="1">
                  <c:v>25-34 yrs</c:v>
                </c:pt>
                <c:pt idx="2">
                  <c:v>35-44 yrs</c:v>
                </c:pt>
                <c:pt idx="3">
                  <c:v>45-54 yrs</c:v>
                </c:pt>
                <c:pt idx="4">
                  <c:v>55-64 yrs</c:v>
                </c:pt>
                <c:pt idx="5">
                  <c:v>65+ yrs</c:v>
                </c:pt>
              </c:strCache>
            </c:strRef>
          </c:cat>
          <c:val>
            <c:numRef>
              <c:f>'2017 Employed by Industry'!$E$14:$J$14</c:f>
              <c:numCache>
                <c:formatCode>0.0%</c:formatCode>
                <c:ptCount val="6"/>
                <c:pt idx="0">
                  <c:v>7.4242562096260581E-2</c:v>
                </c:pt>
                <c:pt idx="1">
                  <c:v>0.22927850059139296</c:v>
                </c:pt>
                <c:pt idx="2">
                  <c:v>0.25748339550541349</c:v>
                </c:pt>
                <c:pt idx="3">
                  <c:v>0.21799654262578474</c:v>
                </c:pt>
                <c:pt idx="4">
                  <c:v>0.17032117186789192</c:v>
                </c:pt>
                <c:pt idx="5">
                  <c:v>5.076881084523701E-2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A061-475E-8D2F-3A3946CBD231}"/>
            </c:ext>
          </c:extLst>
        </c:ser>
        <c:ser>
          <c:idx val="2"/>
          <c:order val="2"/>
          <c:tx>
            <c:strRef>
              <c:f>'2017 Employed by Industry'!$B$15</c:f>
              <c:strCache>
                <c:ptCount val="1"/>
                <c:pt idx="0">
                  <c:v>Professional /Business Services</c:v>
                </c:pt>
              </c:strCache>
            </c:strRef>
          </c:tx>
          <c:spPr>
            <a:ln w="22225" cap="rnd" cmpd="sng" algn="ctr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cat>
            <c:strRef>
              <c:f>'2017 Employed by Industry'!$E$11:$J$11</c:f>
              <c:strCache>
                <c:ptCount val="6"/>
                <c:pt idx="0">
                  <c:v>20-24 yrs</c:v>
                </c:pt>
                <c:pt idx="1">
                  <c:v>25-34 yrs</c:v>
                </c:pt>
                <c:pt idx="2">
                  <c:v>35-44 yrs</c:v>
                </c:pt>
                <c:pt idx="3">
                  <c:v>45-54 yrs</c:v>
                </c:pt>
                <c:pt idx="4">
                  <c:v>55-64 yrs</c:v>
                </c:pt>
                <c:pt idx="5">
                  <c:v>65+ yrs</c:v>
                </c:pt>
              </c:strCache>
            </c:strRef>
          </c:cat>
          <c:val>
            <c:numRef>
              <c:f>'2017 Employed by Industry'!$E$15:$J$15</c:f>
              <c:numCache>
                <c:formatCode>0.0%</c:formatCode>
                <c:ptCount val="6"/>
                <c:pt idx="0">
                  <c:v>7.5009342800704717E-2</c:v>
                </c:pt>
                <c:pt idx="1">
                  <c:v>0.25732742512412576</c:v>
                </c:pt>
                <c:pt idx="2">
                  <c:v>0.2228925310981795</c:v>
                </c:pt>
                <c:pt idx="3">
                  <c:v>0.21056003416795685</c:v>
                </c:pt>
                <c:pt idx="4">
                  <c:v>0.16261811969462389</c:v>
                </c:pt>
                <c:pt idx="5">
                  <c:v>7.1645934547007628E-2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A061-475E-8D2F-3A3946CBD231}"/>
            </c:ext>
          </c:extLst>
        </c:ser>
        <c:ser>
          <c:idx val="3"/>
          <c:order val="3"/>
          <c:tx>
            <c:strRef>
              <c:f>'2017 Employed by Industry'!$B$12</c:f>
              <c:strCache>
                <c:ptCount val="1"/>
                <c:pt idx="0">
                  <c:v>All U.S. Industry</c:v>
                </c:pt>
              </c:strCache>
            </c:strRef>
          </c:tx>
          <c:spPr>
            <a:ln w="22225" cap="rnd" cmpd="sng" algn="ctr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cat>
            <c:strRef>
              <c:f>'2017 Employed by Industry'!$E$11:$J$11</c:f>
              <c:strCache>
                <c:ptCount val="6"/>
                <c:pt idx="0">
                  <c:v>20-24 yrs</c:v>
                </c:pt>
                <c:pt idx="1">
                  <c:v>25-34 yrs</c:v>
                </c:pt>
                <c:pt idx="2">
                  <c:v>35-44 yrs</c:v>
                </c:pt>
                <c:pt idx="3">
                  <c:v>45-54 yrs</c:v>
                </c:pt>
                <c:pt idx="4">
                  <c:v>55-64 yrs</c:v>
                </c:pt>
                <c:pt idx="5">
                  <c:v>65+ yrs</c:v>
                </c:pt>
              </c:strCache>
            </c:strRef>
          </c:cat>
          <c:val>
            <c:numRef>
              <c:f>'2017 Employed by Industry'!$E$12:$J$12</c:f>
              <c:numCache>
                <c:formatCode>0.0%</c:formatCode>
                <c:ptCount val="6"/>
                <c:pt idx="0">
                  <c:v>9.3278454542437023E-2</c:v>
                </c:pt>
                <c:pt idx="1">
                  <c:v>0.23450061406711586</c:v>
                </c:pt>
                <c:pt idx="2">
                  <c:v>0.21652338433962889</c:v>
                </c:pt>
                <c:pt idx="3">
                  <c:v>0.21491021342981378</c:v>
                </c:pt>
                <c:pt idx="4">
                  <c:v>0.17635343711620804</c:v>
                </c:pt>
                <c:pt idx="5">
                  <c:v>6.4427257941381488E-2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7-A061-475E-8D2F-3A3946CBD2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marker val="1"/>
        <c:smooth val="0"/>
        <c:axId val="78514816"/>
        <c:axId val="78529664"/>
      </c:lineChart>
      <c:catAx>
        <c:axId val="7851481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78529664"/>
        <c:crosses val="autoZero"/>
        <c:auto val="1"/>
        <c:lblAlgn val="ctr"/>
        <c:lblOffset val="100"/>
        <c:noMultiLvlLbl val="0"/>
      </c:catAx>
      <c:valAx>
        <c:axId val="78529664"/>
        <c:scaling>
          <c:orientation val="minMax"/>
          <c:max val="0.35000000000000003"/>
        </c:scaling>
        <c:delete val="0"/>
        <c:axPos val="l"/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78514816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282483357658325E-2"/>
          <c:y val="0.93221242145022565"/>
          <c:w val="0.93717513929179908"/>
          <c:h val="5.11811023622047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521002772470588"/>
          <c:y val="0.10031102096010819"/>
          <c:w val="0.78962054766880807"/>
          <c:h val="0.70728149177431265"/>
        </c:manualLayout>
      </c:layout>
      <c:lineChart>
        <c:grouping val="standard"/>
        <c:varyColors val="0"/>
        <c:ser>
          <c:idx val="1"/>
          <c:order val="0"/>
          <c:tx>
            <c:strRef>
              <c:f>'BN 1 - ATL'!$B$4</c:f>
              <c:strCache>
                <c:ptCount val="1"/>
                <c:pt idx="0">
                  <c:v>Weekdays</c:v>
                </c:pt>
              </c:strCache>
            </c:strRef>
          </c:tx>
          <c:spPr>
            <a:ln w="25400">
              <a:solidFill>
                <a:schemeClr val="tx1"/>
              </a:solidFill>
            </a:ln>
          </c:spPr>
          <c:marker>
            <c:symbol val="none"/>
          </c:marker>
          <c:val>
            <c:numRef>
              <c:f>'BN 1 - ATL'!$C$6:$C$29</c:f>
              <c:numCache>
                <c:formatCode>0.00</c:formatCode>
                <c:ptCount val="24"/>
                <c:pt idx="0">
                  <c:v>56.329168154230629</c:v>
                </c:pt>
                <c:pt idx="1">
                  <c:v>57.314046366647183</c:v>
                </c:pt>
                <c:pt idx="2">
                  <c:v>57.83811061768268</c:v>
                </c:pt>
                <c:pt idx="3">
                  <c:v>58.057019903173746</c:v>
                </c:pt>
                <c:pt idx="4">
                  <c:v>58.083367725959555</c:v>
                </c:pt>
                <c:pt idx="5">
                  <c:v>55.99119396157365</c:v>
                </c:pt>
                <c:pt idx="6">
                  <c:v>46.510575793184486</c:v>
                </c:pt>
                <c:pt idx="7">
                  <c:v>32.207867372964486</c:v>
                </c:pt>
                <c:pt idx="8">
                  <c:v>28.112686679740534</c:v>
                </c:pt>
                <c:pt idx="9">
                  <c:v>32.528815541550259</c:v>
                </c:pt>
                <c:pt idx="10">
                  <c:v>41.40602538614467</c:v>
                </c:pt>
                <c:pt idx="11">
                  <c:v>44.680200582335814</c:v>
                </c:pt>
                <c:pt idx="12">
                  <c:v>42.070688843558763</c:v>
                </c:pt>
                <c:pt idx="13">
                  <c:v>36.281560544718438</c:v>
                </c:pt>
                <c:pt idx="14">
                  <c:v>28.040706886045093</c:v>
                </c:pt>
                <c:pt idx="15">
                  <c:v>19.948009550260682</c:v>
                </c:pt>
                <c:pt idx="16">
                  <c:v>15.116292613000045</c:v>
                </c:pt>
                <c:pt idx="17">
                  <c:v>13.737602900823207</c:v>
                </c:pt>
                <c:pt idx="18">
                  <c:v>16.577688780544431</c:v>
                </c:pt>
                <c:pt idx="19">
                  <c:v>25.963658838071694</c:v>
                </c:pt>
                <c:pt idx="20">
                  <c:v>42.679227316011428</c:v>
                </c:pt>
                <c:pt idx="21">
                  <c:v>49.545642235658455</c:v>
                </c:pt>
                <c:pt idx="22">
                  <c:v>49.299587658182851</c:v>
                </c:pt>
                <c:pt idx="23">
                  <c:v>52.727376861397481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9A4C-4469-B8C5-A0D5705D1336}"/>
            </c:ext>
          </c:extLst>
        </c:ser>
        <c:ser>
          <c:idx val="0"/>
          <c:order val="1"/>
          <c:tx>
            <c:strRef>
              <c:f>'BN 1 - ATL'!$F$4</c:f>
              <c:strCache>
                <c:ptCount val="1"/>
                <c:pt idx="0">
                  <c:v>Weekends</c:v>
                </c:pt>
              </c:strCache>
            </c:strRef>
          </c:tx>
          <c:spPr>
            <a:ln w="25400"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c:spPr>
          <c:marker>
            <c:symbol val="none"/>
          </c:marker>
          <c:val>
            <c:numRef>
              <c:f>'BN 1 - ATL'!$G$6:$G$29</c:f>
              <c:numCache>
                <c:formatCode>0.00</c:formatCode>
                <c:ptCount val="24"/>
                <c:pt idx="0">
                  <c:v>50.722450175849943</c:v>
                </c:pt>
                <c:pt idx="1">
                  <c:v>52.82192713653388</c:v>
                </c:pt>
                <c:pt idx="2">
                  <c:v>54.322789634146339</c:v>
                </c:pt>
                <c:pt idx="3">
                  <c:v>55.342846949696757</c:v>
                </c:pt>
                <c:pt idx="4">
                  <c:v>56.097181729834794</c:v>
                </c:pt>
                <c:pt idx="5">
                  <c:v>56.47904761904762</c:v>
                </c:pt>
                <c:pt idx="6">
                  <c:v>54.640712945590991</c:v>
                </c:pt>
                <c:pt idx="7">
                  <c:v>53.726698737221888</c:v>
                </c:pt>
                <c:pt idx="8">
                  <c:v>52.619186046511629</c:v>
                </c:pt>
                <c:pt idx="9">
                  <c:v>52.43792134831461</c:v>
                </c:pt>
                <c:pt idx="10">
                  <c:v>51.298979858749675</c:v>
                </c:pt>
                <c:pt idx="11">
                  <c:v>50.200960566228517</c:v>
                </c:pt>
                <c:pt idx="12">
                  <c:v>44.966240655895831</c:v>
                </c:pt>
                <c:pt idx="13">
                  <c:v>40.658627955982205</c:v>
                </c:pt>
                <c:pt idx="14">
                  <c:v>37.949270482603815</c:v>
                </c:pt>
                <c:pt idx="15">
                  <c:v>38.340546967895364</c:v>
                </c:pt>
                <c:pt idx="16">
                  <c:v>37.382156488549619</c:v>
                </c:pt>
                <c:pt idx="17">
                  <c:v>39.628912466843502</c:v>
                </c:pt>
                <c:pt idx="18">
                  <c:v>41.591314351452404</c:v>
                </c:pt>
                <c:pt idx="19">
                  <c:v>43.790640394088669</c:v>
                </c:pt>
                <c:pt idx="20">
                  <c:v>49.254991243432578</c:v>
                </c:pt>
                <c:pt idx="21">
                  <c:v>51.446858949032006</c:v>
                </c:pt>
                <c:pt idx="22">
                  <c:v>50.608908868001635</c:v>
                </c:pt>
                <c:pt idx="23">
                  <c:v>53.648894668400523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9A4C-4469-B8C5-A0D5705D13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8849152"/>
        <c:axId val="78851072"/>
      </c:lineChart>
      <c:catAx>
        <c:axId val="788491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000"/>
                </a:pPr>
                <a:r>
                  <a:rPr lang="en-US" sz="1000"/>
                  <a:t>Hour</a:t>
                </a:r>
              </a:p>
            </c:rich>
          </c:tx>
          <c:layout>
            <c:manualLayout>
              <c:xMode val="edge"/>
              <c:yMode val="edge"/>
              <c:x val="0.51150547746093478"/>
              <c:y val="0.89309563307553919"/>
            </c:manualLayout>
          </c:layout>
          <c:overlay val="0"/>
        </c:title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851072"/>
        <c:crosses val="autoZero"/>
        <c:auto val="1"/>
        <c:lblAlgn val="ctr"/>
        <c:lblOffset val="100"/>
        <c:noMultiLvlLbl val="0"/>
      </c:catAx>
      <c:valAx>
        <c:axId val="78851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sz="1000"/>
                </a:pPr>
                <a:r>
                  <a:rPr lang="en-US" sz="1000"/>
                  <a:t>Average</a:t>
                </a:r>
                <a:r>
                  <a:rPr lang="en-US" sz="1000" baseline="0"/>
                  <a:t> Speed (mph)</a:t>
                </a:r>
                <a:endParaRPr lang="en-US" sz="1000"/>
              </a:p>
            </c:rich>
          </c:tx>
          <c:layout>
            <c:manualLayout>
              <c:xMode val="edge"/>
              <c:yMode val="edge"/>
              <c:x val="3.9090825239681985E-2"/>
              <c:y val="0.27733825556671882"/>
            </c:manualLayout>
          </c:layout>
          <c:overlay val="0"/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849152"/>
        <c:crosses val="autoZero"/>
        <c:crossBetween val="midCat"/>
      </c:valAx>
    </c:plotArea>
    <c:legend>
      <c:legendPos val="t"/>
      <c:layout>
        <c:manualLayout>
          <c:xMode val="edge"/>
          <c:yMode val="edge"/>
          <c:x val="0.18883756143821484"/>
          <c:y val="2.4390243902439025E-2"/>
          <c:w val="0.62232487712357032"/>
          <c:h val="7.8357339478906607E-2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ln w="38100">
      <a:solidFill>
        <a:schemeClr val="tx1"/>
      </a:solidFill>
    </a:ln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56414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97" tIns="46749" rIns="93497" bIns="4674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95217" y="0"/>
            <a:ext cx="3056414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97" tIns="46749" rIns="93497" bIns="4674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029"/>
            <a:ext cx="3056414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97" tIns="46749" rIns="93497" bIns="4674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95217" y="8842029"/>
            <a:ext cx="3056414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97" tIns="46749" rIns="93497" bIns="4674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6F40DDF9-F94D-4AF4-8D18-E182D5E00F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747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56414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97" tIns="46749" rIns="93497" bIns="4674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217" y="0"/>
            <a:ext cx="3056414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97" tIns="46749" rIns="93497" bIns="4674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0150" y="698500"/>
            <a:ext cx="4654550" cy="3490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5327" y="4421823"/>
            <a:ext cx="5642610" cy="4189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97" tIns="46749" rIns="93497" bIns="467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2029"/>
            <a:ext cx="3056414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97" tIns="46749" rIns="93497" bIns="4674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217" y="8842029"/>
            <a:ext cx="3056414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97" tIns="46749" rIns="93497" bIns="4674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6ADA33CD-EF47-4B77-9B0D-B3DC9FD4F5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0350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DAE5B8-F0A9-4FE6-B0D9-25BB480585A4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8335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1925" y="1163638"/>
            <a:ext cx="4189413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DA33CD-EF47-4B77-9B0D-B3DC9FD4F52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5160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4974">
              <a:defRPr/>
            </a:pPr>
            <a:fld id="{6ADA33CD-EF47-4B77-9B0D-B3DC9FD4F527}" type="slidenum">
              <a:rPr lang="en-US">
                <a:solidFill>
                  <a:srgbClr val="000000"/>
                </a:solidFill>
              </a:rPr>
              <a:pPr defTabSz="934974">
                <a:defRPr/>
              </a:pPr>
              <a:t>16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7394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DA33CD-EF47-4B77-9B0D-B3DC9FD4F527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0384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441F5F-3856-4892-96A0-1FEF1DD47A2B}" type="slidenum">
              <a:rPr lang="en-US" smtClean="0">
                <a:latin typeface="Arial" charset="0"/>
              </a:rPr>
              <a:pPr/>
              <a:t>23</a:t>
            </a:fld>
            <a:endParaRPr lang="en-US" dirty="0" smtClean="0">
              <a:latin typeface="Arial" charset="0"/>
            </a:endParaRPr>
          </a:p>
        </p:txBody>
      </p:sp>
      <p:sp>
        <p:nvSpPr>
          <p:cNvPr id="20482" name="Rectangle 7"/>
          <p:cNvSpPr txBox="1">
            <a:spLocks noGrp="1" noChangeArrowheads="1"/>
          </p:cNvSpPr>
          <p:nvPr/>
        </p:nvSpPr>
        <p:spPr bwMode="auto">
          <a:xfrm>
            <a:off x="4108970" y="9001677"/>
            <a:ext cx="3143437" cy="473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601" tIns="47801" rIns="95601" bIns="47801" anchor="b"/>
          <a:lstStyle/>
          <a:p>
            <a:pPr algn="r"/>
            <a:fld id="{4AC9D62B-BBCD-4E3D-A2B8-43A75E33F8A0}" type="slidenum">
              <a:rPr lang="en-US" sz="1200">
                <a:latin typeface="Arial" charset="0"/>
              </a:rPr>
              <a:pPr algn="r"/>
              <a:t>23</a:t>
            </a:fld>
            <a:endParaRPr lang="en-US" sz="1200" dirty="0">
              <a:latin typeface="Arial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0379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441F5F-3856-4892-96A0-1FEF1DD47A2B}" type="slidenum">
              <a:rPr lang="en-US" smtClean="0">
                <a:latin typeface="Arial" charset="0"/>
              </a:rPr>
              <a:pPr/>
              <a:t>24</a:t>
            </a:fld>
            <a:endParaRPr lang="en-US" dirty="0" smtClean="0">
              <a:latin typeface="Arial" charset="0"/>
            </a:endParaRPr>
          </a:p>
        </p:txBody>
      </p:sp>
      <p:sp>
        <p:nvSpPr>
          <p:cNvPr id="20482" name="Rectangle 7"/>
          <p:cNvSpPr txBox="1">
            <a:spLocks noGrp="1" noChangeArrowheads="1"/>
          </p:cNvSpPr>
          <p:nvPr/>
        </p:nvSpPr>
        <p:spPr bwMode="auto">
          <a:xfrm>
            <a:off x="4108970" y="9001677"/>
            <a:ext cx="3143437" cy="473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601" tIns="47801" rIns="95601" bIns="47801" anchor="b"/>
          <a:lstStyle/>
          <a:p>
            <a:pPr algn="r"/>
            <a:fld id="{4AC9D62B-BBCD-4E3D-A2B8-43A75E33F8A0}" type="slidenum">
              <a:rPr lang="en-US" sz="1200">
                <a:latin typeface="Arial" charset="0"/>
              </a:rPr>
              <a:pPr algn="r"/>
              <a:t>24</a:t>
            </a:fld>
            <a:endParaRPr lang="en-US" sz="1200" dirty="0">
              <a:latin typeface="Arial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0210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1925" y="1163638"/>
            <a:ext cx="4189413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DA33CD-EF47-4B77-9B0D-B3DC9FD4F52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3604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5425" y="1184275"/>
            <a:ext cx="4264025" cy="3198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DA33CD-EF47-4B77-9B0D-B3DC9FD4F52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9963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DA33CD-EF47-4B77-9B0D-B3DC9FD4F527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384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B5F336-556B-4460-8D77-B5440003CB9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3126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9666" indent="-29217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8718" indent="-23374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6205" indent="-23374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03692" indent="-23374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34974">
              <a:defRPr/>
            </a:pPr>
            <a:fld id="{B00809B3-B9A6-4579-A8D3-2F421C26C3C0}" type="slidenum">
              <a:rPr lang="en-US" altLang="en-US">
                <a:solidFill>
                  <a:srgbClr val="000000"/>
                </a:solidFill>
              </a:rPr>
              <a:pPr defTabSz="934974">
                <a:defRPr/>
              </a:pPr>
              <a:t>5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8118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4974">
              <a:defRPr/>
            </a:pPr>
            <a:fld id="{6ADA33CD-EF47-4B77-9B0D-B3DC9FD4F527}" type="slidenum">
              <a:rPr lang="en-US">
                <a:solidFill>
                  <a:srgbClr val="000000"/>
                </a:solidFill>
              </a:rPr>
              <a:pPr defTabSz="934974">
                <a:defRPr/>
              </a:pPr>
              <a:t>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0068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D91938-AB2A-45A3-A48F-52935F7B5BA3}" type="slidenum">
              <a:rPr lang="en-US" smtClean="0">
                <a:latin typeface="Arial" charset="0"/>
              </a:rPr>
              <a:pPr/>
              <a:t>7</a:t>
            </a:fld>
            <a:endParaRPr lang="en-US" dirty="0" smtClean="0">
              <a:latin typeface="Arial" charset="0"/>
            </a:endParaRPr>
          </a:p>
        </p:txBody>
      </p:sp>
      <p:sp>
        <p:nvSpPr>
          <p:cNvPr id="18434" name="Rectangle 7"/>
          <p:cNvSpPr txBox="1">
            <a:spLocks noGrp="1" noChangeArrowheads="1"/>
          </p:cNvSpPr>
          <p:nvPr/>
        </p:nvSpPr>
        <p:spPr bwMode="auto">
          <a:xfrm>
            <a:off x="3995217" y="8842029"/>
            <a:ext cx="3056414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488" tIns="46745" rIns="93488" bIns="46745" anchor="b"/>
          <a:lstStyle/>
          <a:p>
            <a:pPr algn="r"/>
            <a:fld id="{5D341B2A-8938-414E-A17F-94D8D5ACF615}" type="slidenum">
              <a:rPr lang="en-US" sz="1200">
                <a:latin typeface="Arial" charset="0"/>
              </a:rPr>
              <a:pPr algn="r"/>
              <a:t>7</a:t>
            </a:fld>
            <a:endParaRPr lang="en-US" sz="1200" dirty="0">
              <a:latin typeface="Arial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6403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DA33CD-EF47-4B77-9B0D-B3DC9FD4F52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969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5425" y="1184275"/>
            <a:ext cx="4264025" cy="3198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DA33CD-EF47-4B77-9B0D-B3DC9FD4F52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154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5425" y="1184275"/>
            <a:ext cx="4264025" cy="3198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DA33CD-EF47-4B77-9B0D-B3DC9FD4F52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2173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5425" y="1184275"/>
            <a:ext cx="4264025" cy="3198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DA33CD-EF47-4B77-9B0D-B3DC9FD4F52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340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C08EC-6164-4DF6-8878-4F9AD617B618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FFF84-69B2-481B-B9D4-12CCB4DBD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682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C08EC-6164-4DF6-8878-4F9AD617B618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FFF84-69B2-481B-B9D4-12CCB4DBD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036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C08EC-6164-4DF6-8878-4F9AD617B618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FFF84-69B2-481B-B9D4-12CCB4DBD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0345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297795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16070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43682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212850"/>
            <a:ext cx="4267200" cy="5419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2850"/>
            <a:ext cx="4267200" cy="5419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07283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2809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750302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30344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0215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C08EC-6164-4DF6-8878-4F9AD617B618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FFF84-69B2-481B-B9D4-12CCB4DBD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2029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71786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01002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304800"/>
            <a:ext cx="2171700" cy="63277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304800"/>
            <a:ext cx="6362700" cy="63277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33684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86800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212850"/>
            <a:ext cx="4267200" cy="5419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12850"/>
            <a:ext cx="4267200" cy="2633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98913"/>
            <a:ext cx="4267200" cy="26336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68931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86800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212850"/>
            <a:ext cx="8686800" cy="5419725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06510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86800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212850"/>
            <a:ext cx="4267200" cy="5419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2850"/>
            <a:ext cx="4267200" cy="5419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22647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86800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212850"/>
            <a:ext cx="4267200" cy="5419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212850"/>
            <a:ext cx="4267200" cy="5419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9481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C08EC-6164-4DF6-8878-4F9AD617B618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FFF84-69B2-481B-B9D4-12CCB4DBD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07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C08EC-6164-4DF6-8878-4F9AD617B618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FFF84-69B2-481B-B9D4-12CCB4DBD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883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C08EC-6164-4DF6-8878-4F9AD617B618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FFF84-69B2-481B-B9D4-12CCB4DBD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233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C08EC-6164-4DF6-8878-4F9AD617B618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FFF84-69B2-481B-B9D4-12CCB4DBD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93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C08EC-6164-4DF6-8878-4F9AD617B618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FFF84-69B2-481B-B9D4-12CCB4DBD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254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C08EC-6164-4DF6-8878-4F9AD617B618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FFF84-69B2-481B-B9D4-12CCB4DBD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722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C08EC-6164-4DF6-8878-4F9AD617B618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FFF84-69B2-481B-B9D4-12CCB4DBD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416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C08EC-6164-4DF6-8878-4F9AD617B618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EFFF84-69B2-481B-B9D4-12CCB4DBD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682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3" descr="roadist1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304800"/>
            <a:ext cx="868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000" tIns="45720" rIns="36000" bIns="45720" numCol="1" anchor="t" anchorCtr="1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212850"/>
            <a:ext cx="8686800" cy="541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D1B4C818-4F72-DE49-9F9E-6BBCECD4267F}"/>
              </a:ext>
            </a:extLst>
          </p:cNvPr>
          <p:cNvSpPr/>
          <p:nvPr userDrawn="1"/>
        </p:nvSpPr>
        <p:spPr bwMode="auto">
          <a:xfrm>
            <a:off x="0" y="6155301"/>
            <a:ext cx="9144000" cy="41497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Wingdings" pitchFamily="2" charset="2"/>
              <a:buChar char="•"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53DC130-6777-4641-9897-D0A695F21E35}"/>
              </a:ext>
            </a:extLst>
          </p:cNvPr>
          <p:cNvSpPr/>
          <p:nvPr userDrawn="1"/>
        </p:nvSpPr>
        <p:spPr bwMode="auto">
          <a:xfrm>
            <a:off x="6350176" y="6019800"/>
            <a:ext cx="2286000" cy="685800"/>
          </a:xfrm>
          <a:prstGeom prst="rect">
            <a:avLst/>
          </a:prstGeom>
          <a:solidFill>
            <a:schemeClr val="tx1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Wingdings" pitchFamily="2" charset="2"/>
              <a:buChar char="•"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FBFCB86-4A5A-2F4A-9519-6D8C384BF6C8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6434503" y="6096000"/>
            <a:ext cx="2117347" cy="53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24061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  <p:sldLayoutId id="2147483781" r:id="rId15"/>
  </p:sldLayoutIdLst>
  <p:txStyles>
    <p:titleStyle>
      <a:lvl1pPr algn="ctr" rtl="0" eaLnBrk="0" fontAlgn="base" hangingPunct="0">
        <a:lnSpc>
          <a:spcPct val="85000"/>
        </a:lnSpc>
        <a:spcBef>
          <a:spcPct val="1000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1000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1000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1000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1000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eaLnBrk="0" fontAlgn="base" hangingPunct="0">
        <a:lnSpc>
          <a:spcPct val="85000"/>
        </a:lnSpc>
        <a:spcBef>
          <a:spcPct val="1000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eaLnBrk="0" fontAlgn="base" hangingPunct="0">
        <a:lnSpc>
          <a:spcPct val="85000"/>
        </a:lnSpc>
        <a:spcBef>
          <a:spcPct val="1000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eaLnBrk="0" fontAlgn="base" hangingPunct="0">
        <a:lnSpc>
          <a:spcPct val="85000"/>
        </a:lnSpc>
        <a:spcBef>
          <a:spcPct val="1000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eaLnBrk="0" fontAlgn="base" hangingPunct="0">
        <a:lnSpc>
          <a:spcPct val="85000"/>
        </a:lnSpc>
        <a:spcBef>
          <a:spcPct val="1000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457200" indent="-45720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1035050" indent="-463550" algn="l" rtl="0" eaLnBrk="0" fontAlgn="base" hangingPunct="0">
        <a:spcBef>
          <a:spcPct val="25000"/>
        </a:spcBef>
        <a:spcAft>
          <a:spcPct val="0"/>
        </a:spcAft>
        <a:buClr>
          <a:schemeClr val="tx2"/>
        </a:buClr>
        <a:buSzPct val="90000"/>
        <a:buFont typeface="Wingdings" pitchFamily="2" charset="2"/>
        <a:buChar char="u"/>
        <a:defRPr sz="2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1600200" indent="-450850" algn="l" rtl="0" eaLnBrk="0" fontAlgn="base" hangingPunct="0">
        <a:spcBef>
          <a:spcPct val="25000"/>
        </a:spcBef>
        <a:spcAft>
          <a:spcPct val="0"/>
        </a:spcAft>
        <a:buClr>
          <a:schemeClr val="tx2"/>
        </a:buClr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20574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24003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8575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33147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7719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42291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hyperlink" Target="http://www.cummins.com/cmi/index.jsp?siteId=1&amp;langId=1033&amp;newsInfo=true" TargetMode="Externa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3.jp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jpe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jpeg"/><Relationship Id="rId1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6.png"/><Relationship Id="rId18" Type="http://schemas.openxmlformats.org/officeDocument/2006/relationships/image" Target="../media/image30.png"/><Relationship Id="rId26" Type="http://schemas.openxmlformats.org/officeDocument/2006/relationships/image" Target="../media/image38.jpeg"/><Relationship Id="rId3" Type="http://schemas.openxmlformats.org/officeDocument/2006/relationships/image" Target="../media/image17.jpeg"/><Relationship Id="rId21" Type="http://schemas.openxmlformats.org/officeDocument/2006/relationships/image" Target="../media/image33.png"/><Relationship Id="rId34" Type="http://schemas.openxmlformats.org/officeDocument/2006/relationships/image" Target="../media/image46.jpeg"/><Relationship Id="rId7" Type="http://schemas.openxmlformats.org/officeDocument/2006/relationships/image" Target="../media/image21.jpeg"/><Relationship Id="rId12" Type="http://schemas.openxmlformats.org/officeDocument/2006/relationships/image" Target="../media/image25.jpeg"/><Relationship Id="rId17" Type="http://schemas.openxmlformats.org/officeDocument/2006/relationships/image" Target="../media/image16.png"/><Relationship Id="rId25" Type="http://schemas.openxmlformats.org/officeDocument/2006/relationships/image" Target="../media/image37.png"/><Relationship Id="rId33" Type="http://schemas.openxmlformats.org/officeDocument/2006/relationships/image" Target="../media/image45.png"/><Relationship Id="rId2" Type="http://schemas.openxmlformats.org/officeDocument/2006/relationships/hyperlink" Target="http://images.google.com/imgres?imgurl=http://www.focusink.com/images/teamsters_official_logo.gif&amp;imgrefurl=http://www.focusink.com/&amp;h=778&amp;w=600&amp;sz=44&amp;hl=en&amp;start=1&amp;tbnid=owxcP78YLBRsvM:&amp;tbnh=142&amp;tbnw=110&amp;prev=/images?q=teamsters&amp;gbv=2&amp;svnum=10&amp;hl=en" TargetMode="External"/><Relationship Id="rId16" Type="http://schemas.openxmlformats.org/officeDocument/2006/relationships/image" Target="../media/image29.png"/><Relationship Id="rId20" Type="http://schemas.openxmlformats.org/officeDocument/2006/relationships/image" Target="../media/image32.jpeg"/><Relationship Id="rId29" Type="http://schemas.openxmlformats.org/officeDocument/2006/relationships/image" Target="../media/image41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0.jpeg"/><Relationship Id="rId11" Type="http://schemas.openxmlformats.org/officeDocument/2006/relationships/image" Target="../media/image24.png"/><Relationship Id="rId24" Type="http://schemas.openxmlformats.org/officeDocument/2006/relationships/image" Target="../media/image36.jpeg"/><Relationship Id="rId32" Type="http://schemas.openxmlformats.org/officeDocument/2006/relationships/image" Target="../media/image44.png"/><Relationship Id="rId5" Type="http://schemas.openxmlformats.org/officeDocument/2006/relationships/image" Target="../media/image19.jpeg"/><Relationship Id="rId15" Type="http://schemas.openxmlformats.org/officeDocument/2006/relationships/image" Target="../media/image28.jpeg"/><Relationship Id="rId23" Type="http://schemas.openxmlformats.org/officeDocument/2006/relationships/image" Target="../media/image35.jpeg"/><Relationship Id="rId28" Type="http://schemas.openxmlformats.org/officeDocument/2006/relationships/image" Target="../media/image40.jpg"/><Relationship Id="rId36" Type="http://schemas.openxmlformats.org/officeDocument/2006/relationships/image" Target="../media/image48.png"/><Relationship Id="rId10" Type="http://schemas.openxmlformats.org/officeDocument/2006/relationships/image" Target="../media/image23.png"/><Relationship Id="rId19" Type="http://schemas.openxmlformats.org/officeDocument/2006/relationships/image" Target="../media/image31.jpeg"/><Relationship Id="rId31" Type="http://schemas.openxmlformats.org/officeDocument/2006/relationships/image" Target="../media/image43.png"/><Relationship Id="rId4" Type="http://schemas.openxmlformats.org/officeDocument/2006/relationships/image" Target="../media/image18.png"/><Relationship Id="rId9" Type="http://schemas.openxmlformats.org/officeDocument/2006/relationships/image" Target="../media/image22.jpeg"/><Relationship Id="rId14" Type="http://schemas.openxmlformats.org/officeDocument/2006/relationships/image" Target="../media/image27.png"/><Relationship Id="rId22" Type="http://schemas.openxmlformats.org/officeDocument/2006/relationships/image" Target="../media/image34.GIF"/><Relationship Id="rId27" Type="http://schemas.openxmlformats.org/officeDocument/2006/relationships/image" Target="../media/image39.png"/><Relationship Id="rId30" Type="http://schemas.openxmlformats.org/officeDocument/2006/relationships/image" Target="../media/image42.png"/><Relationship Id="rId35" Type="http://schemas.openxmlformats.org/officeDocument/2006/relationships/image" Target="../media/image4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452438" y="920750"/>
            <a:ext cx="7239000" cy="15240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0000"/>
                  <a:invGamma/>
                </a:schemeClr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ct val="250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Wingdings" pitchFamily="2" charset="2"/>
              <a:buChar char="•"/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 bwMode="blackWhite">
          <a:xfrm>
            <a:off x="973818" y="1298575"/>
            <a:ext cx="7258050" cy="1468438"/>
          </a:xfrm>
          <a:gradFill rotWithShape="0">
            <a:gsLst>
              <a:gs pos="0">
                <a:schemeClr val="accent1">
                  <a:gamma/>
                  <a:shade val="50196"/>
                  <a:invGamma/>
                </a:schemeClr>
              </a:gs>
              <a:gs pos="100000">
                <a:schemeClr val="accent1"/>
              </a:gs>
            </a:gsLst>
            <a:lin ang="2700000" scaled="1"/>
          </a:gradFill>
        </p:spPr>
        <p:txBody>
          <a:bodyPr anchor="ctr"/>
          <a:lstStyle/>
          <a:p>
            <a:pPr>
              <a:lnSpc>
                <a:spcPct val="125000"/>
              </a:lnSpc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The Road Ahead</a:t>
            </a:r>
            <a:endParaRPr lang="en-GB" sz="3200" dirty="0"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47825" y="3090863"/>
            <a:ext cx="5721350" cy="2701925"/>
          </a:xfrm>
        </p:spPr>
        <p:txBody>
          <a:bodyPr/>
          <a:lstStyle/>
          <a:p>
            <a:pPr>
              <a:lnSpc>
                <a:spcPct val="100000"/>
              </a:lnSpc>
              <a:defRPr/>
            </a:pPr>
            <a:endParaRPr lang="en-US" sz="2800" b="1" dirty="0"/>
          </a:p>
          <a:p>
            <a:pPr>
              <a:lnSpc>
                <a:spcPct val="100000"/>
              </a:lnSpc>
              <a:defRPr/>
            </a:pPr>
            <a:r>
              <a:rPr lang="en-US" sz="2800" b="1" dirty="0">
                <a:effectLst/>
                <a:latin typeface="Tahoma" pitchFamily="34" charset="0"/>
              </a:rPr>
              <a:t>Rebecca M. Brewster </a:t>
            </a:r>
          </a:p>
          <a:p>
            <a:pPr>
              <a:lnSpc>
                <a:spcPct val="100000"/>
              </a:lnSpc>
              <a:defRPr/>
            </a:pPr>
            <a:r>
              <a:rPr lang="en-US" sz="2800" b="1" dirty="0">
                <a:effectLst/>
                <a:latin typeface="Tahoma" pitchFamily="34" charset="0"/>
              </a:rPr>
              <a:t>President and COO</a:t>
            </a:r>
          </a:p>
          <a:p>
            <a:pPr>
              <a:lnSpc>
                <a:spcPct val="100000"/>
              </a:lnSpc>
              <a:defRPr/>
            </a:pPr>
            <a:r>
              <a:rPr lang="en-US" sz="2800" b="1" dirty="0">
                <a:effectLst/>
                <a:latin typeface="Tahoma" pitchFamily="34" charset="0"/>
              </a:rPr>
              <a:t>American Transportation Research Institute</a:t>
            </a:r>
          </a:p>
        </p:txBody>
      </p:sp>
    </p:spTree>
    <p:extLst>
      <p:ext uri="{BB962C8B-B14F-4D97-AF65-F5344CB8AC3E}">
        <p14:creationId xmlns:p14="http://schemas.microsoft.com/office/powerpoint/2010/main" val="557221721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Operational Costs of Trucking </a:t>
            </a:r>
            <a:endParaRPr lang="en-US" sz="40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267200" cy="502920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Collects </a:t>
            </a:r>
            <a:r>
              <a:rPr lang="en-US" b="1" dirty="0"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and analyzes real-world motor carrier operational </a:t>
            </a:r>
            <a:r>
              <a:rPr lang="en-US" b="1" dirty="0" smtClean="0"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data</a:t>
            </a:r>
          </a:p>
          <a:p>
            <a:r>
              <a:rPr lang="en-US" b="1" dirty="0" smtClean="0"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Covers data from 2008-2017</a:t>
            </a:r>
            <a:endParaRPr lang="en-US" b="1" dirty="0"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b="1" dirty="0"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Calculates costs by mile and by </a:t>
            </a:r>
            <a:r>
              <a:rPr lang="en-US" b="1" dirty="0" smtClean="0"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hour</a:t>
            </a:r>
          </a:p>
          <a:p>
            <a:r>
              <a:rPr lang="en-US" b="1" dirty="0" smtClean="0"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Sector, regional analyses included</a:t>
            </a:r>
          </a:p>
          <a:p>
            <a:endParaRPr lang="en-US" b="1" dirty="0" smtClean="0"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143000"/>
            <a:ext cx="3492807" cy="4519171"/>
          </a:xfrm>
        </p:spPr>
      </p:pic>
    </p:spTree>
    <p:extLst>
      <p:ext uri="{BB962C8B-B14F-4D97-AF65-F5344CB8AC3E}">
        <p14:creationId xmlns:p14="http://schemas.microsoft.com/office/powerpoint/2010/main" val="422584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304800"/>
            <a:ext cx="8077200" cy="66968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4000" b="1" dirty="0"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Operational Costs of Trucking</a:t>
            </a:r>
            <a:br>
              <a:rPr lang="en-US" sz="4000" b="1" dirty="0"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3000" b="1" dirty="0">
                <a:solidFill>
                  <a:schemeClr val="bg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</p:txBody>
      </p:sp>
      <p:sp>
        <p:nvSpPr>
          <p:cNvPr id="537853" name="Rectangle 25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371599" y="838200"/>
            <a:ext cx="6286500" cy="457200"/>
          </a:xfrm>
          <a:prstGeom prst="rect">
            <a:avLst/>
          </a:prstGeo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sz="2400" b="1" dirty="0"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Average Carrier Costs per </a:t>
            </a:r>
            <a:r>
              <a:rPr lang="en-US" sz="2400" b="1" u="sng" dirty="0"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Mile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9406249"/>
              </p:ext>
            </p:extLst>
          </p:nvPr>
        </p:nvGraphicFramePr>
        <p:xfrm>
          <a:off x="514349" y="1371600"/>
          <a:ext cx="8000999" cy="45128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7555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0508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0508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0508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0508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0508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67057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Motor Carrier Costs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2013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2014</a:t>
                      </a:r>
                      <a:endParaRPr lang="en-US" sz="14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2015</a:t>
                      </a:r>
                      <a:endParaRPr lang="en-US" sz="14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2016</a:t>
                      </a:r>
                      <a:endParaRPr lang="en-US" sz="14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2017</a:t>
                      </a:r>
                      <a:endParaRPr lang="en-US" sz="14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935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Vehicle-based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935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Fuel Costs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$0.645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$0.583</a:t>
                      </a: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$0.403</a:t>
                      </a:r>
                      <a:endParaRPr lang="en-US" sz="14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$0.336</a:t>
                      </a:r>
                      <a:endParaRPr lang="en-US" sz="14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$0.368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5796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Truck/Trailer Lease or </a:t>
                      </a:r>
                      <a:endParaRPr lang="en-US" sz="1400" b="1" dirty="0" smtClean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Purchase Payments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$0.163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$0.215</a:t>
                      </a: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$0.230</a:t>
                      </a:r>
                      <a:endParaRPr lang="en-US" sz="14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$0.255</a:t>
                      </a:r>
                      <a:endParaRPr lang="en-US" sz="14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$0.264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6935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Repair &amp; Maintenance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$0.148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$0.158</a:t>
                      </a: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$0.156</a:t>
                      </a:r>
                      <a:endParaRPr lang="en-US" sz="14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$0.166</a:t>
                      </a:r>
                      <a:endParaRPr lang="en-US" sz="14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$0.167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8256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Truck Insurance </a:t>
                      </a:r>
                      <a:endParaRPr lang="en-US" sz="1400" b="1" dirty="0" smtClean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Premiums</a:t>
                      </a:r>
                      <a:endParaRPr lang="en-US" sz="14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$0.064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$0.071</a:t>
                      </a: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$0.074</a:t>
                      </a:r>
                      <a:endParaRPr lang="en-US" sz="14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$0.075</a:t>
                      </a:r>
                      <a:endParaRPr lang="en-US" sz="14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$0.075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6935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Permits and Licenses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$0.026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$0.019</a:t>
                      </a: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$0.019</a:t>
                      </a:r>
                      <a:endParaRPr lang="en-US" sz="14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$0.022</a:t>
                      </a:r>
                      <a:endParaRPr lang="en-US" sz="14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$0.023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6935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Tires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$0.041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$0.044</a:t>
                      </a: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$0.043</a:t>
                      </a:r>
                      <a:endParaRPr lang="en-US" sz="14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$0.035</a:t>
                      </a:r>
                      <a:endParaRPr lang="en-US" sz="14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$0.038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6935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Tolls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$0.019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$0.023</a:t>
                      </a: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$0.020</a:t>
                      </a:r>
                      <a:endParaRPr lang="en-US" sz="14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$0.024</a:t>
                      </a:r>
                      <a:endParaRPr lang="en-US" sz="14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$0.027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6935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Driver-based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8576" marR="38576" marT="0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6935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Driver Wages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$0.440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$0.462</a:t>
                      </a: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$0.499</a:t>
                      </a:r>
                      <a:endParaRPr lang="en-US" sz="14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$0.523</a:t>
                      </a:r>
                      <a:endParaRPr lang="en-US" sz="14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$0.557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6935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Driver Benefits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$0.129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$0.129</a:t>
                      </a: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$0.131</a:t>
                      </a:r>
                      <a:endParaRPr lang="en-US" sz="14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$0.155</a:t>
                      </a:r>
                      <a:endParaRPr lang="en-US" sz="14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$0.172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6935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TOTAL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$1.676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$1.703</a:t>
                      </a: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$1.575</a:t>
                      </a:r>
                      <a:endParaRPr lang="en-US" sz="14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$1.592</a:t>
                      </a:r>
                      <a:endParaRPr lang="en-US" sz="14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$1.691</a:t>
                      </a:r>
                      <a:endParaRPr lang="en-US" sz="1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504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Operational Costs of Trucking </a:t>
            </a:r>
            <a:endParaRPr lang="en-US" sz="40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304800" y="978877"/>
          <a:ext cx="4572000" cy="51389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5714">
                  <a:extLst>
                    <a:ext uri="{9D8B030D-6E8A-4147-A177-3AD203B41FA5}">
                      <a16:colId xmlns="" xmlns:a16="http://schemas.microsoft.com/office/drawing/2014/main" val="4155233795"/>
                    </a:ext>
                  </a:extLst>
                </a:gridCol>
                <a:gridCol w="1306286">
                  <a:extLst>
                    <a:ext uri="{9D8B030D-6E8A-4147-A177-3AD203B41FA5}">
                      <a16:colId xmlns="" xmlns:a16="http://schemas.microsoft.com/office/drawing/2014/main" val="3555534018"/>
                    </a:ext>
                  </a:extLst>
                </a:gridCol>
              </a:tblGrid>
              <a:tr h="4689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Motor Carrier Costs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2016 – 2017 Change</a:t>
                      </a:r>
                      <a:endParaRPr lang="en-US" sz="14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="" xmlns:a16="http://schemas.microsoft.com/office/drawing/2014/main" val="39595601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Vehicle-based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="" xmlns:a16="http://schemas.microsoft.com/office/drawing/2014/main" val="1433219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Fuel Costs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9.3%</a:t>
                      </a:r>
                      <a:endParaRPr lang="en-US" sz="1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9521913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Truck/Trailer Lease or </a:t>
                      </a:r>
                      <a:r>
                        <a:rPr lang="en-US" sz="1400" b="1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Purchase Payments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3.3%</a:t>
                      </a:r>
                      <a:endParaRPr lang="en-US" sz="1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9452031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Repair &amp; Maintenance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0.3%</a:t>
                      </a:r>
                      <a:endParaRPr lang="en-US" sz="1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040837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Truck Insurance </a:t>
                      </a:r>
                      <a:endParaRPr lang="en-US" sz="1400" b="1" dirty="0" smtClean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Premiums</a:t>
                      </a:r>
                      <a:endParaRPr lang="en-US" sz="14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0.0%</a:t>
                      </a:r>
                      <a:endParaRPr lang="en-US" sz="1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652581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Permits and Licenses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6.4%</a:t>
                      </a:r>
                      <a:endParaRPr lang="en-US" sz="1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648660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Tires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7.8%</a:t>
                      </a:r>
                      <a:endParaRPr lang="en-US" sz="1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823672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Tolls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9.9%</a:t>
                      </a:r>
                      <a:endParaRPr lang="en-US" sz="1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136146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Driver-based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8576" marR="38576" marT="0" marB="0" anchor="ctr"/>
                </a:tc>
                <a:extLst>
                  <a:ext uri="{0D108BD9-81ED-4DB2-BD59-A6C34878D82A}">
                    <a16:rowId xmlns="" xmlns:a16="http://schemas.microsoft.com/office/drawing/2014/main" val="16923583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Driver Wages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6.6%</a:t>
                      </a:r>
                      <a:endParaRPr lang="en-US" sz="1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485728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Driver Benefits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11.2%</a:t>
                      </a:r>
                      <a:endParaRPr lang="en-US" sz="1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4181241043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TOTAL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6.2%</a:t>
                      </a:r>
                      <a:endParaRPr lang="en-US" sz="14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149810567"/>
                  </a:ext>
                </a:extLst>
              </a:tr>
            </a:tbl>
          </a:graphicData>
        </a:graphic>
      </p:graphicFrame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143000"/>
            <a:ext cx="3492807" cy="4519171"/>
          </a:xfrm>
        </p:spPr>
      </p:pic>
    </p:spTree>
    <p:extLst>
      <p:ext uri="{BB962C8B-B14F-4D97-AF65-F5344CB8AC3E}">
        <p14:creationId xmlns:p14="http://schemas.microsoft.com/office/powerpoint/2010/main" val="232190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Operational Costs of Trucking </a:t>
            </a:r>
            <a:endParaRPr lang="en-US" sz="40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304800" y="978877"/>
          <a:ext cx="4876800" cy="50551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5714">
                  <a:extLst>
                    <a:ext uri="{9D8B030D-6E8A-4147-A177-3AD203B41FA5}">
                      <a16:colId xmlns="" xmlns:a16="http://schemas.microsoft.com/office/drawing/2014/main" val="4155233795"/>
                    </a:ext>
                  </a:extLst>
                </a:gridCol>
                <a:gridCol w="1611086">
                  <a:extLst>
                    <a:ext uri="{9D8B030D-6E8A-4147-A177-3AD203B41FA5}">
                      <a16:colId xmlns="" xmlns:a16="http://schemas.microsoft.com/office/drawing/2014/main" val="3555534018"/>
                    </a:ext>
                  </a:extLst>
                </a:gridCol>
              </a:tblGrid>
              <a:tr h="4689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Motor Carrier Costs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2017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Share of Total Cost</a:t>
                      </a:r>
                      <a:endParaRPr lang="en-US" sz="14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="" xmlns:a16="http://schemas.microsoft.com/office/drawing/2014/main" val="39595601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Vehicle-based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="" xmlns:a16="http://schemas.microsoft.com/office/drawing/2014/main" val="1433219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Fuel Costs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22%</a:t>
                      </a:r>
                      <a:endParaRPr lang="en-US" sz="1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9521913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Truck/Trailer Lease or </a:t>
                      </a:r>
                      <a:r>
                        <a:rPr lang="en-US" sz="1400" b="1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Purchase Payments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16%</a:t>
                      </a:r>
                      <a:endParaRPr lang="en-US" sz="1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9452031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Repair &amp; Maintenance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10%</a:t>
                      </a:r>
                      <a:endParaRPr lang="en-US" sz="1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040837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Truck Insurance </a:t>
                      </a:r>
                      <a:endParaRPr lang="en-US" sz="1400" b="1" dirty="0" smtClean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Premiums</a:t>
                      </a:r>
                      <a:endParaRPr lang="en-US" sz="14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4%</a:t>
                      </a:r>
                      <a:endParaRPr lang="en-US" sz="1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652581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Permits and Licenses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1%</a:t>
                      </a:r>
                      <a:endParaRPr lang="en-US" sz="1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648660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Tires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2%</a:t>
                      </a:r>
                      <a:endParaRPr lang="en-US" sz="1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823672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Tolls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2%</a:t>
                      </a:r>
                      <a:endParaRPr lang="en-US" sz="1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136146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Driver-based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8576" marR="38576" marT="0" marB="0" anchor="ctr"/>
                </a:tc>
                <a:extLst>
                  <a:ext uri="{0D108BD9-81ED-4DB2-BD59-A6C34878D82A}">
                    <a16:rowId xmlns="" xmlns:a16="http://schemas.microsoft.com/office/drawing/2014/main" val="16923583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Driver Wages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33%</a:t>
                      </a:r>
                      <a:endParaRPr lang="en-US" sz="1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485728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Driver Benefits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10%</a:t>
                      </a:r>
                      <a:endParaRPr lang="en-US" sz="1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4181241043"/>
                  </a:ext>
                </a:extLst>
              </a:tr>
            </a:tbl>
          </a:graphicData>
        </a:graphic>
      </p:graphicFrame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008" y="999392"/>
            <a:ext cx="3492807" cy="4519171"/>
          </a:xfrm>
        </p:spPr>
      </p:pic>
    </p:spTree>
    <p:extLst>
      <p:ext uri="{BB962C8B-B14F-4D97-AF65-F5344CB8AC3E}">
        <p14:creationId xmlns:p14="http://schemas.microsoft.com/office/powerpoint/2010/main" val="37377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Truck Parking Diary </a:t>
            </a:r>
            <a:r>
              <a:rPr lang="en-US" sz="3600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Report</a:t>
            </a:r>
            <a:endParaRPr lang="en-US" sz="36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212852"/>
            <a:ext cx="4497636" cy="495934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0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Truck Parking Diaries </a:t>
            </a:r>
          </a:p>
          <a:p>
            <a:pPr>
              <a:lnSpc>
                <a:spcPct val="100000"/>
              </a:lnSpc>
            </a:pPr>
            <a:r>
              <a:rPr lang="en-US" sz="2000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Drivers </a:t>
            </a:r>
            <a:r>
              <a:rPr lang="en-US" sz="20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kept 14 days of parking activity</a:t>
            </a:r>
          </a:p>
          <a:p>
            <a:pPr>
              <a:lnSpc>
                <a:spcPct val="100000"/>
              </a:lnSpc>
            </a:pPr>
            <a:r>
              <a:rPr lang="en-US" sz="20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Includes when, where, how long to find a spot, how many spots occupied by non-CMVs, lost productivity, </a:t>
            </a:r>
            <a:r>
              <a:rPr lang="en-US" sz="2000" b="1" dirty="0" err="1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etc</a:t>
            </a:r>
            <a:endParaRPr lang="en-US" sz="2000" b="1" dirty="0" smtClean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0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148 completed diaries were returned </a:t>
            </a:r>
            <a:r>
              <a:rPr lang="en-US" sz="2000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between </a:t>
            </a:r>
            <a:r>
              <a:rPr lang="en-US" sz="20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June and September </a:t>
            </a:r>
            <a:r>
              <a:rPr lang="en-US" sz="2000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2016</a:t>
            </a:r>
          </a:p>
          <a:p>
            <a:pPr lvl="1"/>
            <a:r>
              <a:rPr lang="en-US" sz="1800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2,035 </a:t>
            </a:r>
            <a:r>
              <a:rPr lang="en-US" sz="1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days of truck parking activity </a:t>
            </a:r>
            <a:endParaRPr lang="en-US" sz="1800" b="1" dirty="0" smtClean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r>
              <a:rPr lang="en-US" sz="1800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4,763 </a:t>
            </a:r>
            <a:r>
              <a:rPr lang="en-US" sz="1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unique </a:t>
            </a:r>
            <a:r>
              <a:rPr lang="en-US" sz="1800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stops</a:t>
            </a:r>
            <a:endParaRPr lang="en-US" sz="1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914400"/>
            <a:ext cx="3642526" cy="4736145"/>
          </a:xfr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191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Frequency of Unauthorized/Undesignated Parking</a:t>
            </a:r>
            <a:endParaRPr lang="en-US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09039"/>
            <a:ext cx="7060511" cy="423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54715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Average Remaining Drive Time</a:t>
            </a:r>
            <a:endParaRPr lang="en-US" sz="3600" dirty="0"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066800" y="1475294"/>
            <a:ext cx="10827552" cy="611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066800" y="5101144"/>
            <a:ext cx="10827552" cy="611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62665"/>
            <a:ext cx="6858000" cy="407031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33399" y="5181600"/>
            <a:ext cx="73429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Average = 56 minutes/day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Opportunity Cost = $4,600 annually</a:t>
            </a:r>
          </a:p>
        </p:txBody>
      </p:sp>
    </p:spTree>
    <p:extLst>
      <p:ext uri="{BB962C8B-B14F-4D97-AF65-F5344CB8AC3E}">
        <p14:creationId xmlns:p14="http://schemas.microsoft.com/office/powerpoint/2010/main" val="201111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838200"/>
          </a:xfrm>
        </p:spPr>
        <p:txBody>
          <a:bodyPr/>
          <a:lstStyle/>
          <a:p>
            <a:r>
              <a:rPr lang="en-US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 Vacancy</a:t>
            </a:r>
            <a:endParaRPr lang="en-US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838200"/>
            <a:ext cx="7353300" cy="5044586"/>
          </a:xfrm>
        </p:spPr>
      </p:pic>
    </p:spTree>
    <p:extLst>
      <p:ext uri="{BB962C8B-B14F-4D97-AF65-F5344CB8AC3E}">
        <p14:creationId xmlns:p14="http://schemas.microsoft.com/office/powerpoint/2010/main" val="391560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609600"/>
          </a:xfrm>
        </p:spPr>
        <p:txBody>
          <a:bodyPr>
            <a:normAutofit/>
          </a:bodyPr>
          <a:lstStyle/>
          <a:p>
            <a:r>
              <a:rPr lang="en-US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 Vacancy</a:t>
            </a:r>
            <a:endParaRPr lang="en-US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85800"/>
            <a:ext cx="7467600" cy="5241781"/>
          </a:xfrm>
        </p:spPr>
      </p:pic>
    </p:spTree>
    <p:extLst>
      <p:ext uri="{BB962C8B-B14F-4D97-AF65-F5344CB8AC3E}">
        <p14:creationId xmlns:p14="http://schemas.microsoft.com/office/powerpoint/2010/main" val="392463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Cost of Congestion</a:t>
            </a:r>
            <a:endParaRPr lang="en-US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Congestion on U.S. NHS cost trucking industry $74.5B in 2016</a:t>
            </a:r>
          </a:p>
          <a:p>
            <a:pPr>
              <a:lnSpc>
                <a:spcPct val="100000"/>
              </a:lnSpc>
            </a:pPr>
            <a:r>
              <a:rPr lang="en-US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Lost productivity = 1.2 </a:t>
            </a:r>
            <a:r>
              <a:rPr lang="en-US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en-US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illion hours</a:t>
            </a:r>
          </a:p>
          <a:p>
            <a:pPr lvl="1"/>
            <a:r>
              <a:rPr lang="en-US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Equates to 425,533 commercial drivers sitting idle for entire year</a:t>
            </a:r>
          </a:p>
          <a:p>
            <a:endParaRPr lang="en-US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990600"/>
            <a:ext cx="3718295" cy="4803434"/>
          </a:xfrm>
        </p:spPr>
      </p:pic>
    </p:spTree>
    <p:extLst>
      <p:ext uri="{BB962C8B-B14F-4D97-AF65-F5344CB8AC3E}">
        <p14:creationId xmlns:p14="http://schemas.microsoft.com/office/powerpoint/2010/main" val="33743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400" dirty="0"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ATRI</a:t>
            </a:r>
            <a:r>
              <a:rPr lang="en-US" dirty="0"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</p:txBody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204687"/>
            <a:ext cx="7620000" cy="466271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800" b="1" dirty="0">
                <a:effectLst/>
                <a:latin typeface="Tahoma" pitchFamily="34" charset="0"/>
              </a:rPr>
              <a:t>Trucking industry’s </a:t>
            </a:r>
            <a:r>
              <a:rPr lang="en-US" sz="2800" b="1" dirty="0" smtClean="0">
                <a:effectLst/>
                <a:latin typeface="Tahoma" pitchFamily="34" charset="0"/>
              </a:rPr>
              <a:t>not-for-profit </a:t>
            </a:r>
            <a:r>
              <a:rPr lang="en-US" sz="2800" b="1" dirty="0">
                <a:effectLst/>
                <a:latin typeface="Tahoma" pitchFamily="34" charset="0"/>
              </a:rPr>
              <a:t>research </a:t>
            </a:r>
            <a:r>
              <a:rPr lang="en-US" sz="2800" b="1" dirty="0" smtClean="0">
                <a:effectLst/>
                <a:latin typeface="Tahoma" pitchFamily="34" charset="0"/>
              </a:rPr>
              <a:t>organization</a:t>
            </a:r>
          </a:p>
          <a:p>
            <a:pPr>
              <a:lnSpc>
                <a:spcPct val="90000"/>
              </a:lnSpc>
            </a:pPr>
            <a:r>
              <a:rPr lang="en-US" sz="2800" b="1" dirty="0" smtClean="0">
                <a:effectLst/>
                <a:latin typeface="Tahoma" pitchFamily="34" charset="0"/>
              </a:rPr>
              <a:t>Safety</a:t>
            </a:r>
            <a:endParaRPr lang="en-US" sz="2800" b="1" dirty="0">
              <a:effectLst/>
              <a:latin typeface="Tahoma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2800" b="1" dirty="0">
                <a:effectLst/>
                <a:latin typeface="Tahoma" pitchFamily="34" charset="0"/>
              </a:rPr>
              <a:t>Mobility</a:t>
            </a:r>
          </a:p>
          <a:p>
            <a:pPr>
              <a:lnSpc>
                <a:spcPct val="90000"/>
              </a:lnSpc>
            </a:pPr>
            <a:r>
              <a:rPr lang="en-US" sz="2800" b="1" dirty="0">
                <a:effectLst/>
                <a:latin typeface="Tahoma" pitchFamily="34" charset="0"/>
              </a:rPr>
              <a:t>Economic Analysis</a:t>
            </a:r>
          </a:p>
          <a:p>
            <a:pPr>
              <a:lnSpc>
                <a:spcPct val="90000"/>
              </a:lnSpc>
            </a:pPr>
            <a:r>
              <a:rPr lang="en-US" sz="2800" b="1" dirty="0">
                <a:effectLst/>
                <a:latin typeface="Tahoma" pitchFamily="34" charset="0"/>
              </a:rPr>
              <a:t>Technology</a:t>
            </a:r>
          </a:p>
          <a:p>
            <a:pPr>
              <a:lnSpc>
                <a:spcPct val="90000"/>
              </a:lnSpc>
            </a:pPr>
            <a:r>
              <a:rPr lang="en-US" sz="2800" b="1" dirty="0">
                <a:effectLst/>
                <a:latin typeface="Tahoma" pitchFamily="34" charset="0"/>
              </a:rPr>
              <a:t>Environment</a:t>
            </a:r>
          </a:p>
          <a:p>
            <a:pPr>
              <a:lnSpc>
                <a:spcPct val="90000"/>
              </a:lnSpc>
            </a:pPr>
            <a:endParaRPr lang="en-US" sz="2800" b="1" dirty="0">
              <a:effectLst/>
              <a:latin typeface="Tahoma" pitchFamily="34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800" b="1" dirty="0">
                <a:effectLst/>
                <a:latin typeface="Tahoma" pitchFamily="34" charset="0"/>
              </a:rPr>
              <a:t>        </a:t>
            </a:r>
            <a:r>
              <a:rPr lang="en-US" sz="2800" b="1" dirty="0" smtClean="0">
                <a:effectLst/>
                <a:latin typeface="Tahoma" pitchFamily="34" charset="0"/>
              </a:rPr>
              <a:t>www.TruckingResearch.org </a:t>
            </a:r>
            <a:endParaRPr lang="en-US" sz="3600" b="1" dirty="0"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78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" y="381000"/>
            <a:ext cx="78486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395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2067" y="228600"/>
            <a:ext cx="8686800" cy="1219200"/>
          </a:xfrm>
        </p:spPr>
        <p:txBody>
          <a:bodyPr/>
          <a:lstStyle/>
          <a:p>
            <a:r>
              <a:rPr lang="en-US" sz="3600" dirty="0" smtClean="0"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2019 Top 10 Truck Bottlenecks</a:t>
            </a:r>
            <a:endParaRPr lang="en-US" sz="3600" dirty="0"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8311165"/>
              </p:ext>
            </p:extLst>
          </p:nvPr>
        </p:nvGraphicFramePr>
        <p:xfrm>
          <a:off x="371200" y="838200"/>
          <a:ext cx="8388533" cy="500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918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76321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7313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85677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Rank</a:t>
                      </a:r>
                      <a:endParaRPr lang="en-US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Location</a:t>
                      </a:r>
                      <a:endParaRPr lang="en-US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Average Peak Speed</a:t>
                      </a:r>
                      <a:endParaRPr lang="en-US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Y-o-Y Change in Average Peak Speed</a:t>
                      </a:r>
                      <a:endParaRPr lang="en-US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1976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</a:t>
                      </a:r>
                      <a:endParaRPr lang="en-US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Fort Lee, NJ: I-95 at SR 4</a:t>
                      </a:r>
                      <a:endParaRPr lang="it-IT" sz="1800" b="1" kern="1200" dirty="0" smtClean="0">
                        <a:solidFill>
                          <a:schemeClr val="dk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23.0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-7.65%</a:t>
                      </a:r>
                      <a:endParaRPr lang="en-US" b="1" dirty="0">
                        <a:solidFill>
                          <a:srgbClr val="FF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371756241"/>
                  </a:ext>
                </a:extLst>
              </a:tr>
              <a:tr h="381976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</a:t>
                      </a:r>
                      <a:endParaRPr lang="en-US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nb-NO" sz="1800" b="1" kern="1200" dirty="0" smtClean="0">
                          <a:solidFill>
                            <a:schemeClr val="dk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Atlanta, GA: I-285 at I-85 (North)</a:t>
                      </a:r>
                      <a:endParaRPr lang="nb-NO" sz="1800" b="1" kern="1200" dirty="0">
                        <a:solidFill>
                          <a:schemeClr val="dk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22.9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-7.35%</a:t>
                      </a:r>
                      <a:endParaRPr lang="en-US" b="1" dirty="0">
                        <a:solidFill>
                          <a:srgbClr val="FF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81976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</a:t>
                      </a:r>
                      <a:endParaRPr lang="en-US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Atlanta, GA: I-75 at I-285 (North)</a:t>
                      </a:r>
                      <a:endParaRPr lang="pt-BR" sz="1800" b="1" kern="1200" dirty="0" smtClean="0">
                        <a:solidFill>
                          <a:schemeClr val="dk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27.4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-9.91%</a:t>
                      </a:r>
                      <a:endParaRPr lang="en-US" b="1" dirty="0">
                        <a:solidFill>
                          <a:srgbClr val="FF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81976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</a:t>
                      </a:r>
                      <a:endParaRPr lang="en-US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chemeClr val="dk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Los Angeles, CA: SR 60 at SR 57</a:t>
                      </a:r>
                      <a:endParaRPr lang="en-US" sz="1800" b="1" kern="1200" dirty="0" smtClean="0">
                        <a:solidFill>
                          <a:schemeClr val="dk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34.5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>
                          <a:solidFill>
                            <a:schemeClr val="bg2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1.05%</a:t>
                      </a:r>
                      <a:endParaRPr lang="en-US" b="1" dirty="0">
                        <a:solidFill>
                          <a:schemeClr val="bg2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81976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</a:t>
                      </a:r>
                      <a:endParaRPr lang="en-US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Houston,</a:t>
                      </a:r>
                      <a:r>
                        <a:rPr lang="en-US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TX: I-45 at I-69/US 59</a:t>
                      </a:r>
                      <a:endParaRPr lang="en-US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24.2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-9.46%</a:t>
                      </a:r>
                      <a:endParaRPr lang="en-US" b="1" dirty="0">
                        <a:solidFill>
                          <a:srgbClr val="FF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81976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</a:t>
                      </a:r>
                      <a:endParaRPr lang="en-US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Cincinnati, OH: I-71 at I-75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36.2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-7.42%</a:t>
                      </a:r>
                      <a:endParaRPr lang="en-US" b="1" dirty="0">
                        <a:solidFill>
                          <a:srgbClr val="FF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81976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</a:t>
                      </a:r>
                      <a:endParaRPr lang="en-US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kern="1200" dirty="0" smtClean="0">
                          <a:solidFill>
                            <a:schemeClr val="dk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Chicago, IL: I-290 at I-90/I-94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17.6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-16.74%</a:t>
                      </a:r>
                      <a:endParaRPr lang="en-US" b="1" dirty="0">
                        <a:solidFill>
                          <a:srgbClr val="FF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81976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</a:t>
                      </a:r>
                      <a:endParaRPr lang="en-US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Nashville, TN: I-24/I-40 at I-440 (East)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28.1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-11.75%</a:t>
                      </a:r>
                      <a:endParaRPr lang="en-US" b="1" dirty="0">
                        <a:solidFill>
                          <a:srgbClr val="FF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81976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</a:t>
                      </a:r>
                      <a:endParaRPr lang="en-US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kern="1200" dirty="0" smtClean="0">
                          <a:solidFill>
                            <a:schemeClr val="dk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Atlanta, GA: I-20 at I-285 (West)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38.3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-5.06%</a:t>
                      </a:r>
                      <a:endParaRPr lang="en-US" b="1" dirty="0">
                        <a:solidFill>
                          <a:srgbClr val="FF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81976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</a:t>
                      </a:r>
                      <a:endParaRPr lang="en-US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Los</a:t>
                      </a:r>
                      <a:r>
                        <a:rPr lang="en-US" sz="1800" b="1" kern="1200" baseline="0" dirty="0" smtClean="0">
                          <a:solidFill>
                            <a:schemeClr val="dk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Angeles, CA: I-710 at I-105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26.8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-12.35%</a:t>
                      </a:r>
                      <a:endParaRPr lang="en-US" b="1" dirty="0">
                        <a:solidFill>
                          <a:srgbClr val="FF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904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55" y="381000"/>
            <a:ext cx="4180609" cy="5410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81000"/>
            <a:ext cx="4156364" cy="537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60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281796"/>
            <a:ext cx="8686800" cy="685800"/>
          </a:xfrm>
        </p:spPr>
        <p:txBody>
          <a:bodyPr/>
          <a:lstStyle/>
          <a:p>
            <a:r>
              <a:rPr lang="en-US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Fixing the 12% Case Study</a:t>
            </a:r>
            <a:endParaRPr lang="en-US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6324600"/>
            <a:ext cx="556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400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52400" y="1453501"/>
            <a:ext cx="4353464" cy="487828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Quantifies fuel consumption and emissions impacts of congestion</a:t>
            </a:r>
          </a:p>
          <a:p>
            <a:pPr>
              <a:lnSpc>
                <a:spcPct val="100000"/>
              </a:lnSpc>
            </a:pPr>
            <a:r>
              <a:rPr lang="en-US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2016, congestion increased trucking’s fuel consumption by 6.87 billion gallons; costing $15.74 billion</a:t>
            </a:r>
            <a:endParaRPr lang="en-US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8932"/>
          <a:stretch/>
        </p:blipFill>
        <p:spPr>
          <a:xfrm>
            <a:off x="4572000" y="2057400"/>
            <a:ext cx="4326147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4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281796"/>
            <a:ext cx="8686800" cy="685800"/>
          </a:xfrm>
        </p:spPr>
        <p:txBody>
          <a:bodyPr/>
          <a:lstStyle/>
          <a:p>
            <a:r>
              <a:rPr lang="en-US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Fixing the 12% Case Study</a:t>
            </a:r>
            <a:endParaRPr lang="en-US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6324600"/>
            <a:ext cx="556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400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52400" y="1600201"/>
            <a:ext cx="4353464" cy="473158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Modeled current conditions to 55 mph scenario</a:t>
            </a:r>
          </a:p>
          <a:p>
            <a:pPr>
              <a:lnSpc>
                <a:spcPct val="100000"/>
              </a:lnSpc>
            </a:pPr>
            <a:r>
              <a:rPr lang="en-US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Reduced emissions &amp; fuel consumption by: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17%↓ PM2.5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8%↓ CO2/Fuel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5.5</a:t>
            </a:r>
            <a:r>
              <a:rPr lang="en-US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%↓ </a:t>
            </a:r>
            <a:r>
              <a:rPr lang="en-US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NOx</a:t>
            </a:r>
            <a:endParaRPr lang="en-US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</a:pPr>
            <a:endParaRPr lang="en-US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7" name="Chart 6"/>
          <p:cNvGraphicFramePr/>
          <p:nvPr>
            <p:extLst/>
          </p:nvPr>
        </p:nvGraphicFramePr>
        <p:xfrm>
          <a:off x="4612093" y="1676400"/>
          <a:ext cx="4303307" cy="3124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2256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Transportation Infrastructure Funding</a:t>
            </a:r>
            <a:endParaRPr lang="en-US" sz="32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599" y="1212851"/>
            <a:ext cx="4726603" cy="4883150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Analyzes/scores six different approaches for federal transportation infrastructure revenue</a:t>
            </a:r>
          </a:p>
          <a:p>
            <a:pPr lvl="1"/>
            <a:r>
              <a:rPr lang="en-US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Fuel Tax</a:t>
            </a:r>
          </a:p>
          <a:p>
            <a:pPr lvl="1"/>
            <a:r>
              <a:rPr lang="en-US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Registration Fees</a:t>
            </a:r>
          </a:p>
          <a:p>
            <a:pPr lvl="1"/>
            <a:r>
              <a:rPr lang="en-US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General Fund Allocations</a:t>
            </a:r>
          </a:p>
          <a:p>
            <a:pPr lvl="1"/>
            <a:r>
              <a:rPr lang="en-US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Financing</a:t>
            </a:r>
          </a:p>
          <a:p>
            <a:pPr lvl="1"/>
            <a:r>
              <a:rPr lang="en-US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VMT Tax</a:t>
            </a:r>
          </a:p>
          <a:p>
            <a:pPr lvl="1"/>
            <a:r>
              <a:rPr lang="en-US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Tolling</a:t>
            </a:r>
            <a:endParaRPr lang="en-US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066800"/>
            <a:ext cx="3711854" cy="4792300"/>
          </a:xfrm>
        </p:spPr>
      </p:pic>
    </p:spTree>
    <p:extLst>
      <p:ext uri="{BB962C8B-B14F-4D97-AF65-F5344CB8AC3E}">
        <p14:creationId xmlns:p14="http://schemas.microsoft.com/office/powerpoint/2010/main" val="232972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States Increasing Fuel Tax</a:t>
            </a:r>
            <a:endParaRPr lang="en-US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 descr="C:\Users\jshort\AppData\Local\Microsoft\Windows\Temporary Internet Files\Content.Word\HFA_GasIncYears_v3grn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90600"/>
            <a:ext cx="7467600" cy="4876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691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E-Commerce Impacts on Trucking Industry</a:t>
            </a:r>
            <a:endParaRPr lang="en-US" sz="36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447800"/>
            <a:ext cx="4267200" cy="518477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Examines growth of e-commerce, impacts on trucking</a:t>
            </a:r>
          </a:p>
          <a:p>
            <a:pPr>
              <a:lnSpc>
                <a:spcPct val="100000"/>
              </a:lnSpc>
            </a:pPr>
            <a:r>
              <a:rPr lang="en-US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E-commerce </a:t>
            </a:r>
            <a:r>
              <a:rPr lang="en-US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sales grew from less than 1% of total U.S. retail sales in 1999 to more than 9% in </a:t>
            </a:r>
            <a:r>
              <a:rPr lang="en-US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2017</a:t>
            </a:r>
          </a:p>
          <a:p>
            <a:pPr>
              <a:lnSpc>
                <a:spcPct val="100000"/>
              </a:lnSpc>
            </a:pPr>
            <a:endParaRPr lang="en-US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366" y="1447800"/>
            <a:ext cx="3355300" cy="4337051"/>
          </a:xfrm>
        </p:spPr>
      </p:pic>
    </p:spTree>
    <p:extLst>
      <p:ext uri="{BB962C8B-B14F-4D97-AF65-F5344CB8AC3E}">
        <p14:creationId xmlns:p14="http://schemas.microsoft.com/office/powerpoint/2010/main" val="56524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E-Commerce Growth</a:t>
            </a:r>
            <a:endParaRPr lang="en-US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932985"/>
            <a:ext cx="8686800" cy="5257800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E-commerce annual growth of 13-16% over </a:t>
            </a:r>
            <a:r>
              <a:rPr lang="en-US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last five </a:t>
            </a:r>
            <a:r>
              <a:rPr lang="en-US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years</a:t>
            </a:r>
          </a:p>
          <a:p>
            <a:pPr lvl="1"/>
            <a:r>
              <a:rPr lang="en-US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Outpacing 1-5% annual growth in traditional retail</a:t>
            </a:r>
            <a:endParaRPr lang="en-US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Retailers decentralizing distribution / fulfillment </a:t>
            </a:r>
            <a:r>
              <a:rPr lang="en-US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networks to bring inventory closer to </a:t>
            </a:r>
            <a:r>
              <a:rPr lang="en-US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consumers</a:t>
            </a:r>
            <a:endParaRPr lang="en-US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2,130 </a:t>
            </a:r>
            <a:r>
              <a:rPr lang="en-US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fewer department </a:t>
            </a:r>
            <a:r>
              <a:rPr lang="en-US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stores, 385,000 </a:t>
            </a:r>
            <a:r>
              <a:rPr lang="en-US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fewer </a:t>
            </a:r>
            <a:r>
              <a:rPr lang="en-US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jobs at those stores in </a:t>
            </a:r>
            <a:r>
              <a:rPr lang="en-US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2017 </a:t>
            </a:r>
            <a:r>
              <a:rPr lang="en-US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vs. 2015</a:t>
            </a:r>
          </a:p>
          <a:p>
            <a:r>
              <a:rPr lang="en-US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1,937 </a:t>
            </a:r>
            <a:r>
              <a:rPr lang="en-US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more courier services </a:t>
            </a:r>
            <a:r>
              <a:rPr lang="en-US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operating, 85,000+ </a:t>
            </a:r>
            <a:r>
              <a:rPr lang="en-US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 employees hired in the sector during this time </a:t>
            </a:r>
            <a:r>
              <a:rPr lang="en-US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period</a:t>
            </a:r>
            <a:endParaRPr lang="en-US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b="1" dirty="0" smtClean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6598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Trucking Industry Impacts</a:t>
            </a:r>
            <a:endParaRPr lang="en-US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066801"/>
            <a:ext cx="8686800" cy="4953000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Last Mile Fulfillment Centers” represented </a:t>
            </a:r>
            <a:r>
              <a:rPr lang="en-US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73% of industrial </a:t>
            </a:r>
            <a:r>
              <a:rPr lang="en-US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 estate market in </a:t>
            </a:r>
            <a:r>
              <a:rPr lang="en-US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2017</a:t>
            </a:r>
          </a:p>
          <a:p>
            <a:r>
              <a:rPr lang="en-US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Single-unit truck registrations </a:t>
            </a:r>
            <a:r>
              <a:rPr lang="en-US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increased by </a:t>
            </a:r>
            <a:r>
              <a:rPr lang="en-US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7.8% between 2007-2016</a:t>
            </a:r>
          </a:p>
          <a:p>
            <a:pPr lvl="1"/>
            <a:r>
              <a:rPr lang="en-US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Compared to 4.4% growth in combination truck</a:t>
            </a:r>
            <a:endParaRPr lang="en-US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Average </a:t>
            </a:r>
            <a:r>
              <a:rPr lang="en-US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trip lengths </a:t>
            </a:r>
            <a:r>
              <a:rPr lang="en-US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decreased 37% since 2000; urban VMT increased </a:t>
            </a:r>
          </a:p>
          <a:p>
            <a:r>
              <a:rPr lang="en-US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Intrastate </a:t>
            </a:r>
            <a:r>
              <a:rPr lang="en-US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local hauls for e-commerce could serve as </a:t>
            </a:r>
            <a:r>
              <a:rPr lang="en-US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training </a:t>
            </a:r>
            <a:r>
              <a:rPr lang="en-US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opportunity for 18-20-year-old </a:t>
            </a:r>
            <a:r>
              <a:rPr lang="en-US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drivers</a:t>
            </a:r>
            <a:endParaRPr lang="en-US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999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 txBox="1">
            <a:spLocks noChangeArrowheads="1"/>
          </p:cNvSpPr>
          <p:nvPr/>
        </p:nvSpPr>
        <p:spPr bwMode="auto">
          <a:xfrm>
            <a:off x="228600" y="228600"/>
            <a:ext cx="8686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rIns="36000" anchorCtr="1"/>
          <a:lstStyle>
            <a:lvl1pPr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Wingdings" pitchFamily="2" charset="2"/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Wingdings" pitchFamily="2" charset="2"/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Wingdings" pitchFamily="2" charset="2"/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Wingdings" pitchFamily="2" charset="2"/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lnSpc>
                <a:spcPct val="85000"/>
              </a:lnSpc>
              <a:spcBef>
                <a:spcPct val="10000"/>
              </a:spcBef>
              <a:spcAft>
                <a:spcPct val="0"/>
              </a:spcAft>
              <a:defRPr/>
            </a:pPr>
            <a:r>
              <a:rPr lang="en-US" sz="4000" dirty="0">
                <a:solidFill>
                  <a:srgbClr val="FF9900"/>
                </a:solidFill>
                <a:latin typeface="Tahoma" charset="0"/>
              </a:rPr>
              <a:t>Board of Directors</a:t>
            </a: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8" t="17113" r="19368" b="22994"/>
          <a:stretch/>
        </p:blipFill>
        <p:spPr bwMode="auto">
          <a:xfrm>
            <a:off x="6219159" y="3915624"/>
            <a:ext cx="1733589" cy="1011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2" descr="Cummins Homepage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/>
          <a:srcRect l="7017" t="7643" r="15788" b="8279"/>
          <a:stretch/>
        </p:blipFill>
        <p:spPr bwMode="auto">
          <a:xfrm>
            <a:off x="2143254" y="3093343"/>
            <a:ext cx="1327909" cy="1327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4" descr="atalogomai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" y="4724074"/>
            <a:ext cx="1246136" cy="1246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" descr="http://2.bp.blogspot.com/_viZvuw50SqE/S5PB1fKrCnI/AAAAAAAAAX4/DQvd5LjJoW0/s200/UPS+Freight+logo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5112" y="2979803"/>
            <a:ext cx="1425640" cy="150884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8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898" y="2099302"/>
            <a:ext cx="1406204" cy="1080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0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766" y="4951685"/>
            <a:ext cx="2997450" cy="58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http://www.truckinginfo.com/fc_images/news/m-arcbest-corp-arcbest-corp-black-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97" y="904006"/>
            <a:ext cx="2487233" cy="88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91900" y="1052348"/>
            <a:ext cx="3049708" cy="708320"/>
          </a:xfrm>
          <a:prstGeom prst="rect">
            <a:avLst/>
          </a:prstGeom>
        </p:spPr>
      </p:pic>
      <p:pic>
        <p:nvPicPr>
          <p:cNvPr id="5" name="Picture 2" descr="Image result for boyle transportation logo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48" y="2031255"/>
            <a:ext cx="2289852" cy="819989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85006" y="2184934"/>
            <a:ext cx="2390044" cy="566336"/>
          </a:xfrm>
          <a:prstGeom prst="rect">
            <a:avLst/>
          </a:prstGeom>
        </p:spPr>
      </p:pic>
      <p:pic>
        <p:nvPicPr>
          <p:cNvPr id="1034" name="Picture 10" descr="Image result for kenan advantage group log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247" y="5110758"/>
            <a:ext cx="2909699" cy="68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178" y="973853"/>
            <a:ext cx="1962614" cy="1040226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28151" y="2979803"/>
            <a:ext cx="2274668" cy="801550"/>
          </a:xfrm>
          <a:prstGeom prst="rect">
            <a:avLst/>
          </a:prstGeom>
          <a:solidFill>
            <a:schemeClr val="tx1"/>
          </a:solidFill>
          <a:extLst/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936" y="3670885"/>
            <a:ext cx="2140449" cy="852391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428708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Autonomous Vehicle Technology Impacts </a:t>
            </a:r>
            <a:endParaRPr lang="en-US" sz="36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415144"/>
            <a:ext cx="4497636" cy="5061856"/>
          </a:xfrm>
        </p:spPr>
        <p:txBody>
          <a:bodyPr>
            <a:normAutofit/>
          </a:bodyPr>
          <a:lstStyle/>
          <a:p>
            <a:r>
              <a:rPr lang="en-US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Maps AV impacts to  trucking industry’s top concerns</a:t>
            </a:r>
          </a:p>
          <a:p>
            <a:pPr lvl="1"/>
            <a:r>
              <a:rPr lang="en-US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Driver Shortage</a:t>
            </a:r>
          </a:p>
          <a:p>
            <a:pPr lvl="1"/>
            <a:r>
              <a:rPr lang="en-US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Driver Retention</a:t>
            </a:r>
          </a:p>
          <a:p>
            <a:pPr lvl="1"/>
            <a:r>
              <a:rPr lang="en-US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HOS</a:t>
            </a:r>
          </a:p>
          <a:p>
            <a:pPr lvl="1"/>
            <a:r>
              <a:rPr lang="en-US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Truck Parking</a:t>
            </a:r>
          </a:p>
          <a:p>
            <a:pPr lvl="1"/>
            <a:r>
              <a:rPr lang="en-US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Infrastructure</a:t>
            </a:r>
          </a:p>
          <a:p>
            <a:pPr lvl="1"/>
            <a:r>
              <a:rPr lang="en-US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Driver H/W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095" y="1415143"/>
            <a:ext cx="3487580" cy="4533854"/>
          </a:xfr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2269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Potential Impacts on Top Issues</a:t>
            </a:r>
            <a:endParaRPr lang="en-US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228600" y="1212850"/>
          <a:ext cx="8686800" cy="45783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="" xmlns:a16="http://schemas.microsoft.com/office/drawing/2014/main" val="2351406242"/>
                    </a:ext>
                  </a:extLst>
                </a:gridCol>
                <a:gridCol w="6400800">
                  <a:extLst>
                    <a:ext uri="{9D8B030D-6E8A-4147-A177-3AD203B41FA5}">
                      <a16:colId xmlns="" xmlns:a16="http://schemas.microsoft.com/office/drawing/2014/main" val="2909129286"/>
                    </a:ext>
                  </a:extLst>
                </a:gridCol>
              </a:tblGrid>
              <a:tr h="47882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Top Issue</a:t>
                      </a:r>
                      <a:endParaRPr lang="en-US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Key Autonomous Truck Benefit</a:t>
                      </a:r>
                      <a:endParaRPr lang="en-US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961346705"/>
                  </a:ext>
                </a:extLst>
              </a:tr>
              <a:tr h="669043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Driver Shortage</a:t>
                      </a:r>
                      <a:endParaRPr lang="en-US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Job</a:t>
                      </a:r>
                      <a:r>
                        <a:rPr lang="en-US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more attractive with higher productivity, less time away from home, additional logistics tasks; fewer drivers may be needed.</a:t>
                      </a:r>
                      <a:endParaRPr lang="en-US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290451197"/>
                  </a:ext>
                </a:extLst>
              </a:tr>
              <a:tr h="669043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Driver Retention</a:t>
                      </a:r>
                      <a:endParaRPr lang="en-US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Companies</a:t>
                      </a:r>
                      <a:r>
                        <a:rPr lang="en-US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with autonomous technology may attract and retain drivers.</a:t>
                      </a:r>
                      <a:endParaRPr lang="en-US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95766056"/>
                  </a:ext>
                </a:extLst>
              </a:tr>
              <a:tr h="478825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Hours-of-Service</a:t>
                      </a:r>
                      <a:endParaRPr lang="en-US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Allow</a:t>
                      </a:r>
                      <a:r>
                        <a:rPr lang="en-US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 for driver rest and productivity to occur simultaneously.</a:t>
                      </a:r>
                      <a:endParaRPr lang="en-US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362986422"/>
                  </a:ext>
                </a:extLst>
              </a:tr>
              <a:tr h="944531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Truck Parking</a:t>
                      </a:r>
                      <a:endParaRPr lang="en-US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If</a:t>
                      </a:r>
                      <a:r>
                        <a:rPr lang="en-US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“productive rest” is taken in the cab during operations, less time will be required away from home at truck parking facilities and will reduce demand for truck parking capacity.</a:t>
                      </a:r>
                      <a:endParaRPr lang="en-US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940310893"/>
                  </a:ext>
                </a:extLst>
              </a:tr>
              <a:tr h="669043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Infrastructure / Congestion / Funding</a:t>
                      </a:r>
                      <a:endParaRPr lang="en-US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Urban</a:t>
                      </a:r>
                      <a:r>
                        <a:rPr lang="en-US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congestion could be mitigated through widespread use of autonomous vehicles (including cars).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916579906"/>
                  </a:ext>
                </a:extLst>
              </a:tr>
              <a:tr h="669043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Driver Health and Wellness</a:t>
                      </a:r>
                      <a:endParaRPr lang="en-US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Driver could be less sedentary; could reduce stress of driving</a:t>
                      </a:r>
                      <a:r>
                        <a:rPr lang="en-US" sz="14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</a:t>
                      </a:r>
                      <a:endParaRPr lang="en-US" sz="1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6519444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12507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Marijuana Legalization and Impaired Driving</a:t>
            </a:r>
            <a:endParaRPr lang="en-US" sz="36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267200" cy="50292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b="1" dirty="0" smtClean="0"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Top RAC priority 2018</a:t>
            </a:r>
          </a:p>
          <a:p>
            <a:pPr>
              <a:lnSpc>
                <a:spcPct val="100000"/>
              </a:lnSpc>
            </a:pPr>
            <a:r>
              <a:rPr lang="en-US" b="1" dirty="0" smtClean="0"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Identifies issues and solutions for addressing marijuana-impaired car drivers</a:t>
            </a:r>
          </a:p>
          <a:p>
            <a:pPr lvl="1"/>
            <a:r>
              <a:rPr lang="en-US" b="1" dirty="0" smtClean="0"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Roadside detection</a:t>
            </a:r>
          </a:p>
          <a:p>
            <a:pPr lvl="1"/>
            <a:r>
              <a:rPr lang="en-US" b="1" dirty="0" smtClean="0"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Testing challenges</a:t>
            </a:r>
          </a:p>
          <a:p>
            <a:pPr lvl="1"/>
            <a:r>
              <a:rPr lang="en-US" b="1" dirty="0" smtClean="0"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Judicial training</a:t>
            </a:r>
          </a:p>
          <a:p>
            <a:endParaRPr lang="en-US" b="1" dirty="0" smtClean="0"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371600"/>
            <a:ext cx="3492807" cy="4514202"/>
          </a:xfrm>
        </p:spPr>
      </p:pic>
    </p:spTree>
    <p:extLst>
      <p:ext uri="{BB962C8B-B14F-4D97-AF65-F5344CB8AC3E}">
        <p14:creationId xmlns:p14="http://schemas.microsoft.com/office/powerpoint/2010/main" val="180240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rma_Sep5_atri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990600"/>
            <a:ext cx="6248400" cy="482795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Hurricane Irma – Truck Activity</a:t>
            </a:r>
            <a:endParaRPr lang="en-US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29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rma_Sep7_atri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990600"/>
            <a:ext cx="6300193" cy="486797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Hurricane Irma – Truck Activity</a:t>
            </a:r>
            <a:endParaRPr lang="en-US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94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rma_Sep8_atri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607" y="990600"/>
            <a:ext cx="6300193" cy="486797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Hurricane Irma – Truck Activity</a:t>
            </a:r>
            <a:endParaRPr lang="en-US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96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rma_Sep9_atri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607" y="990600"/>
            <a:ext cx="6300193" cy="486797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Hurricane Irma – Truck Activity</a:t>
            </a:r>
            <a:endParaRPr lang="en-US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08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rma_Sep10_atri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607" y="960120"/>
            <a:ext cx="6376393" cy="492684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Hurricane Irma – Truck Activity</a:t>
            </a:r>
            <a:endParaRPr lang="en-US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31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rma_Sep11_atri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607" y="990600"/>
            <a:ext cx="6300193" cy="486797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Hurricane Irma – Truck Activity</a:t>
            </a:r>
            <a:endParaRPr lang="en-US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56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rma_Sep12_atri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607" y="990600"/>
            <a:ext cx="6300193" cy="486797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Hurricane Irma – Truck Activity</a:t>
            </a:r>
            <a:endParaRPr lang="en-US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11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22275" y="76200"/>
            <a:ext cx="8229600" cy="762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dirty="0" smtClean="0">
                <a:effectLst/>
                <a:latin typeface="Tahoma" charset="0"/>
              </a:rPr>
              <a:t>Research Advisory Committee</a:t>
            </a:r>
          </a:p>
        </p:txBody>
      </p:sp>
      <p:sp>
        <p:nvSpPr>
          <p:cNvPr id="4099" name="Rectangle 5"/>
          <p:cNvSpPr>
            <a:spLocks noChangeArrowheads="1"/>
          </p:cNvSpPr>
          <p:nvPr/>
        </p:nvSpPr>
        <p:spPr bwMode="auto"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85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4103" name="Picture 10" descr="teamsters_official_logo">
            <a:hlinkClick r:id="rId2"/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115" y="5107380"/>
            <a:ext cx="636399" cy="821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1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906" y="3817403"/>
            <a:ext cx="1912104" cy="469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4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52" y="777451"/>
            <a:ext cx="1996976" cy="536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40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042" y="2225962"/>
            <a:ext cx="1533525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231" y="3064544"/>
            <a:ext cx="1745542" cy="615096"/>
          </a:xfrm>
          <a:prstGeom prst="rect">
            <a:avLst/>
          </a:prstGeom>
          <a:solidFill>
            <a:schemeClr val="tx1"/>
          </a:solidFill>
          <a:extLst/>
        </p:spPr>
      </p:pic>
      <p:pic>
        <p:nvPicPr>
          <p:cNvPr id="47" name="Picture 14" descr="atalogomain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2326" y="3798039"/>
            <a:ext cx="832676" cy="832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468" y="3506302"/>
            <a:ext cx="1830863" cy="4738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14" y="2091586"/>
            <a:ext cx="828346" cy="862317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730" y="4063914"/>
            <a:ext cx="1949392" cy="4968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23333" r="9167" b="29260"/>
          <a:stretch/>
        </p:blipFill>
        <p:spPr>
          <a:xfrm>
            <a:off x="3345391" y="4648052"/>
            <a:ext cx="1678135" cy="5213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77" y="5669302"/>
            <a:ext cx="2112867" cy="411365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865" y="2682081"/>
            <a:ext cx="789529" cy="940416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191" y="3909607"/>
            <a:ext cx="1048004" cy="7384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00" b="28000"/>
          <a:stretch/>
        </p:blipFill>
        <p:spPr>
          <a:xfrm>
            <a:off x="2357712" y="2991672"/>
            <a:ext cx="1539740" cy="6774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386" y="2317824"/>
            <a:ext cx="1533927" cy="610856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942" y="1416136"/>
            <a:ext cx="1733239" cy="531198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85" y="4799373"/>
            <a:ext cx="842403" cy="76606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959" y="1359893"/>
            <a:ext cx="823415" cy="82341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1" b="29999"/>
          <a:stretch/>
        </p:blipFill>
        <p:spPr>
          <a:xfrm>
            <a:off x="1271089" y="4914741"/>
            <a:ext cx="1899275" cy="474819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787" y="750452"/>
            <a:ext cx="1752323" cy="51109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489" y="1425621"/>
            <a:ext cx="1792694" cy="54084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26" y="1482485"/>
            <a:ext cx="1804289" cy="48615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256" y="5425039"/>
            <a:ext cx="1759138" cy="395806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422" y="820136"/>
            <a:ext cx="1856795" cy="4364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843" y="3795469"/>
            <a:ext cx="1406938" cy="71368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553" y="4448102"/>
            <a:ext cx="1806959" cy="49763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364" y="1369994"/>
            <a:ext cx="869411" cy="87636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750452"/>
            <a:ext cx="1558154" cy="499684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245" y="5337422"/>
            <a:ext cx="1670966" cy="545849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750" y="3025690"/>
            <a:ext cx="1320801" cy="65504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75" b="16675"/>
          <a:stretch/>
        </p:blipFill>
        <p:spPr>
          <a:xfrm>
            <a:off x="7427219" y="4640510"/>
            <a:ext cx="1159018" cy="57936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9"/>
          <a:stretch/>
        </p:blipFill>
        <p:spPr>
          <a:xfrm>
            <a:off x="7081322" y="2841508"/>
            <a:ext cx="1590584" cy="51064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497" y="2091586"/>
            <a:ext cx="1314937" cy="632525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398" y="2129714"/>
            <a:ext cx="1188427" cy="66882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4382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57200"/>
            <a:ext cx="7772400" cy="1600200"/>
          </a:xfrm>
        </p:spPr>
        <p:txBody>
          <a:bodyPr/>
          <a:lstStyle/>
          <a:p>
            <a:r>
              <a:rPr lang="en-US" sz="3600" b="0" dirty="0">
                <a:effectLst/>
              </a:rPr>
              <a:t/>
            </a:r>
            <a:br>
              <a:rPr lang="en-US" sz="3600" b="0" dirty="0">
                <a:effectLst/>
              </a:rPr>
            </a:br>
            <a:r>
              <a:rPr lang="en-US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Questions?</a:t>
            </a:r>
          </a:p>
        </p:txBody>
      </p:sp>
      <p:sp>
        <p:nvSpPr>
          <p:cNvPr id="43315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1654968"/>
            <a:ext cx="7772400" cy="4212431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Rebecca Brewster</a:t>
            </a: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rbrewster@trucking.org</a:t>
            </a: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770-432-0628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www.TruckingResearch.org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@Truck_Research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@ATRIPREZ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endParaRPr lang="en-US" b="1" dirty="0">
              <a:effectLst/>
              <a:latin typeface="Tahoma" pitchFamily="34" charset="0"/>
            </a:endParaRPr>
          </a:p>
          <a:p>
            <a:endParaRPr lang="en-US" sz="2800" b="1" dirty="0"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4724400"/>
            <a:ext cx="914400" cy="914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816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2018 Top Industry Issues</a:t>
            </a:r>
            <a:endParaRPr lang="en-US" sz="40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066800"/>
            <a:ext cx="5029200" cy="5257800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Driver Shortage </a:t>
            </a:r>
            <a:r>
              <a:rPr lang="en-US" sz="2600" b="1" dirty="0" smtClean="0">
                <a:solidFill>
                  <a:srgbClr val="FFCC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(1)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Hours-of-Service </a:t>
            </a:r>
            <a:r>
              <a:rPr lang="en-US" sz="2600" b="1" dirty="0" smtClean="0">
                <a:solidFill>
                  <a:srgbClr val="FFCC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(3)</a:t>
            </a:r>
            <a:endParaRPr lang="en-US" sz="2600" b="1" dirty="0" smtClean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en-US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river Retention </a:t>
            </a:r>
            <a:r>
              <a:rPr lang="en-US" sz="2600" b="1" dirty="0" smtClean="0">
                <a:solidFill>
                  <a:srgbClr val="FFCC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(5)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ELD Mandate </a:t>
            </a:r>
            <a:r>
              <a:rPr lang="en-US" b="1" dirty="0" smtClean="0">
                <a:solidFill>
                  <a:srgbClr val="FFCC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(2)</a:t>
            </a:r>
            <a:endParaRPr lang="en-US" b="1" dirty="0" smtClean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Truck Parking </a:t>
            </a:r>
            <a:r>
              <a:rPr lang="en-US" b="1" dirty="0" smtClean="0">
                <a:solidFill>
                  <a:srgbClr val="FFCC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(4)</a:t>
            </a:r>
            <a:endParaRPr lang="en-US" b="1" dirty="0" smtClean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CSA </a:t>
            </a:r>
            <a:r>
              <a:rPr lang="en-US" sz="2600" b="1" dirty="0" smtClean="0">
                <a:solidFill>
                  <a:srgbClr val="FFCC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(6)</a:t>
            </a:r>
            <a:endParaRPr lang="en-US" sz="2600" b="1" dirty="0" smtClean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Driver Distraction </a:t>
            </a:r>
            <a:r>
              <a:rPr lang="en-US" sz="2600" b="1" dirty="0" smtClean="0">
                <a:solidFill>
                  <a:srgbClr val="FFCC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(8)</a:t>
            </a:r>
            <a:endParaRPr lang="en-US" sz="2600" b="1" dirty="0" smtClean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Transportation Infrastructure /Congestion/ Funding </a:t>
            </a:r>
            <a:r>
              <a:rPr lang="en-US" sz="2600" b="1" dirty="0" smtClean="0">
                <a:solidFill>
                  <a:srgbClr val="FFCC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(9)</a:t>
            </a:r>
            <a:endParaRPr lang="en-US" sz="2600" b="1" dirty="0" smtClean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Driver Health and Wellness </a:t>
            </a:r>
            <a:r>
              <a:rPr lang="en-US" sz="2600" b="1" dirty="0" smtClean="0">
                <a:solidFill>
                  <a:srgbClr val="FFCC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(10)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Economy</a:t>
            </a:r>
            <a:r>
              <a:rPr lang="en-US" sz="2400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>
                <a:solidFill>
                  <a:srgbClr val="FFCC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2600" b="1" dirty="0" smtClean="0">
                <a:solidFill>
                  <a:srgbClr val="FFCC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11)</a:t>
            </a:r>
            <a:endParaRPr lang="en-US" sz="2600" b="1" dirty="0">
              <a:solidFill>
                <a:srgbClr val="FFCC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sz="2600" b="1" dirty="0" smtClean="0">
              <a:solidFill>
                <a:srgbClr val="FFCC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sz="2600" b="1" dirty="0" smtClean="0">
              <a:solidFill>
                <a:srgbClr val="FFCC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sz="2600" b="1" dirty="0" smtClean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86" y="1219200"/>
            <a:ext cx="3332006" cy="4312009"/>
          </a:xfrm>
        </p:spPr>
      </p:pic>
    </p:spTree>
    <p:extLst>
      <p:ext uri="{BB962C8B-B14F-4D97-AF65-F5344CB8AC3E}">
        <p14:creationId xmlns:p14="http://schemas.microsoft.com/office/powerpoint/2010/main" val="100550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Top Issues Drivers vs. Carriers</a:t>
            </a:r>
            <a:endParaRPr lang="en-US" dirty="0"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66801"/>
            <a:ext cx="4040188" cy="533400"/>
          </a:xfrm>
        </p:spPr>
        <p:txBody>
          <a:bodyPr/>
          <a:lstStyle/>
          <a:p>
            <a:r>
              <a:rPr lang="en-US" u="sng" dirty="0" smtClean="0"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Commercial Drivers</a:t>
            </a:r>
            <a:endParaRPr lang="en-US" u="sng" dirty="0"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799" y="1676400"/>
            <a:ext cx="4340225" cy="4419600"/>
          </a:xfrm>
        </p:spPr>
        <p:txBody>
          <a:bodyPr>
            <a:normAutofit fontScale="77500" lnSpcReduction="20000"/>
          </a:bodyPr>
          <a:lstStyle/>
          <a:p>
            <a:pPr>
              <a:buFont typeface="+mj-lt"/>
              <a:buAutoNum type="arabicPeriod"/>
            </a:pPr>
            <a:r>
              <a:rPr lang="en-US" b="1" dirty="0" smtClean="0"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Hours-of-Service</a:t>
            </a:r>
          </a:p>
          <a:p>
            <a:pPr>
              <a:buFont typeface="+mj-lt"/>
              <a:buAutoNum type="arabicPeriod"/>
            </a:pPr>
            <a:r>
              <a:rPr lang="en-US" b="1" dirty="0" smtClean="0"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Truck Parking</a:t>
            </a:r>
          </a:p>
          <a:p>
            <a:pPr>
              <a:buFont typeface="+mj-lt"/>
              <a:buAutoNum type="arabicPeriod"/>
            </a:pPr>
            <a:r>
              <a:rPr lang="en-US" b="1" dirty="0" smtClean="0"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ELD Mandate</a:t>
            </a:r>
          </a:p>
          <a:p>
            <a:pPr>
              <a:buFont typeface="+mj-lt"/>
              <a:buAutoNum type="arabicPeriod"/>
            </a:pPr>
            <a:r>
              <a:rPr lang="en-US" b="1" dirty="0" smtClean="0"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Driver Distraction</a:t>
            </a:r>
          </a:p>
          <a:p>
            <a:pPr>
              <a:buFont typeface="+mj-lt"/>
              <a:buAutoNum type="arabicPeriod"/>
            </a:pPr>
            <a:r>
              <a:rPr lang="en-US" b="1" dirty="0" smtClean="0"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Driver Retention</a:t>
            </a:r>
          </a:p>
          <a:p>
            <a:pPr>
              <a:buFont typeface="+mj-lt"/>
              <a:buAutoNum type="arabicPeriod"/>
            </a:pPr>
            <a:r>
              <a:rPr lang="en-US" b="1" dirty="0" smtClean="0"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CSA</a:t>
            </a:r>
          </a:p>
          <a:p>
            <a:pPr>
              <a:buFont typeface="+mj-lt"/>
              <a:buAutoNum type="arabicPeriod"/>
            </a:pPr>
            <a:r>
              <a:rPr lang="en-US" b="1" dirty="0" smtClean="0"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Driver Health/Wellness</a:t>
            </a:r>
          </a:p>
          <a:p>
            <a:pPr>
              <a:buFont typeface="+mj-lt"/>
              <a:buAutoNum type="arabicPeriod"/>
            </a:pPr>
            <a:r>
              <a:rPr lang="en-US" b="1" dirty="0" smtClean="0"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Transportation Infrastructure /Congestion/ Funding</a:t>
            </a:r>
          </a:p>
          <a:p>
            <a:pPr>
              <a:buFont typeface="+mj-lt"/>
              <a:buAutoNum type="arabicPeriod"/>
            </a:pPr>
            <a:r>
              <a:rPr lang="en-US" b="1" dirty="0" smtClean="0"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Driver Shortage</a:t>
            </a:r>
          </a:p>
          <a:p>
            <a:pPr>
              <a:buFont typeface="+mj-lt"/>
              <a:buAutoNum type="arabicPeriod"/>
            </a:pPr>
            <a:r>
              <a:rPr lang="en-US" b="1" dirty="0" smtClean="0"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Automated Truck Technology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914401"/>
            <a:ext cx="4041775" cy="685800"/>
          </a:xfrm>
        </p:spPr>
        <p:txBody>
          <a:bodyPr/>
          <a:lstStyle/>
          <a:p>
            <a:r>
              <a:rPr lang="en-US" u="sng" dirty="0" smtClean="0"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Motor Carrier Execs</a:t>
            </a:r>
            <a:endParaRPr lang="en-US" u="sng" dirty="0"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1600201"/>
            <a:ext cx="4419601" cy="4419599"/>
          </a:xfrm>
        </p:spPr>
        <p:txBody>
          <a:bodyPr>
            <a:normAutofit fontScale="92500" lnSpcReduction="20000"/>
          </a:bodyPr>
          <a:lstStyle/>
          <a:p>
            <a:pPr>
              <a:buFont typeface="+mj-lt"/>
              <a:buAutoNum type="arabicPeriod"/>
            </a:pPr>
            <a:r>
              <a:rPr lang="en-US" sz="1900" b="1" dirty="0" smtClean="0">
                <a:solidFill>
                  <a:schemeClr val="tx2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Driver Shortage</a:t>
            </a:r>
          </a:p>
          <a:p>
            <a:pPr>
              <a:buFont typeface="+mj-lt"/>
              <a:buAutoNum type="arabicPeriod"/>
            </a:pPr>
            <a:r>
              <a:rPr lang="en-US" sz="1900" b="1" dirty="0" smtClean="0">
                <a:solidFill>
                  <a:schemeClr val="tx2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Driver Retention</a:t>
            </a:r>
          </a:p>
          <a:p>
            <a:pPr>
              <a:buFont typeface="+mj-lt"/>
              <a:buAutoNum type="arabicPeriod"/>
            </a:pPr>
            <a:r>
              <a:rPr lang="en-US" sz="1900" b="1" dirty="0" smtClean="0"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Hours-of-Service</a:t>
            </a:r>
          </a:p>
          <a:p>
            <a:pPr>
              <a:buFont typeface="+mj-lt"/>
              <a:buAutoNum type="arabicPeriod"/>
            </a:pPr>
            <a:r>
              <a:rPr lang="en-US" sz="1900" b="1" dirty="0" smtClean="0"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Transportation Infrastructure /Congestion</a:t>
            </a:r>
            <a:r>
              <a:rPr lang="en-US" sz="1900" b="1" dirty="0"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/ </a:t>
            </a:r>
            <a:r>
              <a:rPr lang="en-US" sz="1900" b="1" dirty="0" smtClean="0"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Funding</a:t>
            </a:r>
          </a:p>
          <a:p>
            <a:pPr>
              <a:buFont typeface="+mj-lt"/>
              <a:buAutoNum type="arabicPeriod"/>
            </a:pPr>
            <a:r>
              <a:rPr lang="en-US" sz="1900" b="1" dirty="0" smtClean="0"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ELD Mandate</a:t>
            </a:r>
          </a:p>
          <a:p>
            <a:pPr>
              <a:buFont typeface="+mj-lt"/>
              <a:buAutoNum type="arabicPeriod"/>
            </a:pPr>
            <a:r>
              <a:rPr lang="en-US" sz="1900" b="1" dirty="0" smtClean="0"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CSA</a:t>
            </a:r>
            <a:endParaRPr lang="en-US" sz="1900" b="1" dirty="0"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Font typeface="+mj-lt"/>
              <a:buAutoNum type="arabicPeriod"/>
            </a:pPr>
            <a:r>
              <a:rPr lang="en-US" sz="1900" b="1" dirty="0" smtClean="0"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Driver Distraction</a:t>
            </a:r>
          </a:p>
          <a:p>
            <a:pPr>
              <a:buFont typeface="+mj-lt"/>
              <a:buAutoNum type="arabicPeriod"/>
            </a:pPr>
            <a:r>
              <a:rPr lang="en-US" sz="1900" b="1" dirty="0" smtClean="0"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Tort Reform </a:t>
            </a:r>
          </a:p>
          <a:p>
            <a:pPr>
              <a:buFont typeface="+mj-lt"/>
              <a:buAutoNum type="arabicPeriod"/>
            </a:pPr>
            <a:r>
              <a:rPr lang="en-US" sz="1900" b="1" dirty="0" smtClean="0"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Truck Parking</a:t>
            </a:r>
          </a:p>
          <a:p>
            <a:pPr>
              <a:buFont typeface="+mj-lt"/>
              <a:buAutoNum type="arabicPeriod"/>
            </a:pPr>
            <a:r>
              <a:rPr lang="en-US" sz="1900" b="1" dirty="0" smtClean="0"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Federal Preemption of State Regulation of Interstate Trucking (F4A)</a:t>
            </a:r>
            <a:endParaRPr lang="en-US" sz="1900" b="1" dirty="0"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9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4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52400"/>
            <a:ext cx="8686800" cy="381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 b="1" dirty="0" smtClean="0"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Truck Driver Age Demographics</a:t>
            </a:r>
            <a:br>
              <a:rPr lang="en-US" sz="3600" b="1" dirty="0" smtClean="0"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en-US" sz="3600" b="1" dirty="0" smtClean="0"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304800" y="685800"/>
          <a:ext cx="8610600" cy="5295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0010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Driver Safety Assessment Tool</a:t>
            </a:r>
            <a:endParaRPr lang="en-US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sz="half" idx="1"/>
          </p:nvPr>
        </p:nvSpPr>
        <p:spPr>
          <a:xfrm>
            <a:off x="304800" y="1057454"/>
            <a:ext cx="4495800" cy="5419546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it possible to identify younger individuals with the same characteristics of safe, older drivers?</a:t>
            </a:r>
            <a:endParaRPr lang="en-US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Prior studies focus on relationship between a </a:t>
            </a:r>
            <a:r>
              <a:rPr lang="en-US" b="1" u="sng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single</a:t>
            </a:r>
            <a:r>
              <a:rPr lang="en-US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driver characteristic and safety outcomes</a:t>
            </a:r>
          </a:p>
          <a:p>
            <a:r>
              <a:rPr lang="en-US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ATRI’s research investigated the relationship between multiple driver characteristics and safety outcomes</a:t>
            </a:r>
            <a:endParaRPr lang="en-US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212850"/>
            <a:ext cx="3537400" cy="4572360"/>
          </a:xfrm>
        </p:spPr>
      </p:pic>
    </p:spTree>
    <p:extLst>
      <p:ext uri="{BB962C8B-B14F-4D97-AF65-F5344CB8AC3E}">
        <p14:creationId xmlns:p14="http://schemas.microsoft.com/office/powerpoint/2010/main" val="101057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Driver Safety Assessment Tool</a:t>
            </a:r>
            <a:endParaRPr lang="en-US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2999"/>
            <a:ext cx="8686800" cy="4953001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Driver safety in commercial and non-commercial drivers can be reliably predicted by a number of individual </a:t>
            </a:r>
            <a:r>
              <a:rPr lang="en-US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factors:</a:t>
            </a:r>
            <a:endParaRPr lang="en-US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r>
              <a:rPr lang="en-US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Personality </a:t>
            </a:r>
            <a:r>
              <a:rPr lang="en-US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traits</a:t>
            </a:r>
            <a:endParaRPr lang="en-US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r>
              <a:rPr lang="en-US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Health </a:t>
            </a:r>
            <a:r>
              <a:rPr lang="en-US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status</a:t>
            </a:r>
            <a:endParaRPr lang="en-US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r>
              <a:rPr lang="en-US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Driving </a:t>
            </a:r>
            <a:r>
              <a:rPr lang="en-US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experience</a:t>
            </a:r>
            <a:endParaRPr lang="en-US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r>
              <a:rPr lang="en-US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Age</a:t>
            </a:r>
            <a:endParaRPr lang="en-US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r>
              <a:rPr lang="en-US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Cognitive </a:t>
            </a:r>
            <a:r>
              <a:rPr lang="en-US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ability</a:t>
            </a:r>
          </a:p>
          <a:p>
            <a:pPr lvl="1"/>
            <a:r>
              <a:rPr lang="en-US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Attitudes regarding safety</a:t>
            </a:r>
          </a:p>
          <a:p>
            <a:pPr>
              <a:lnSpc>
                <a:spcPct val="110000"/>
              </a:lnSpc>
            </a:pPr>
            <a:r>
              <a:rPr lang="en-US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Recently completed – beta test tool on ~100 drivers of varying ages, safety performance</a:t>
            </a:r>
          </a:p>
          <a:p>
            <a:pPr lvl="1"/>
            <a:endParaRPr lang="en-US" b="1" dirty="0" smtClean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7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www-pptbackgrounds-fsnet-co-uk">
  <a:themeElements>
    <a:clrScheme name="">
      <a:dk1>
        <a:srgbClr val="000000"/>
      </a:dk1>
      <a:lt1>
        <a:srgbClr val="FFFFFF"/>
      </a:lt1>
      <a:dk2>
        <a:srgbClr val="000066"/>
      </a:dk2>
      <a:lt2>
        <a:srgbClr val="FF9900"/>
      </a:lt2>
      <a:accent1>
        <a:srgbClr val="3399FF"/>
      </a:accent1>
      <a:accent2>
        <a:srgbClr val="FFFF00"/>
      </a:accent2>
      <a:accent3>
        <a:srgbClr val="AAAAB8"/>
      </a:accent3>
      <a:accent4>
        <a:srgbClr val="DADADA"/>
      </a:accent4>
      <a:accent5>
        <a:srgbClr val="ADCAFF"/>
      </a:accent5>
      <a:accent6>
        <a:srgbClr val="E7E700"/>
      </a:accent6>
      <a:hlink>
        <a:srgbClr val="FF0000"/>
      </a:hlink>
      <a:folHlink>
        <a:srgbClr val="969696"/>
      </a:folHlink>
    </a:clrScheme>
    <a:fontScheme name="www-pptbackgrounds-fsnet-co-u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1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5000"/>
          </a:spcBef>
          <a:spcAft>
            <a:spcPct val="0"/>
          </a:spcAft>
          <a:buClr>
            <a:schemeClr val="tx2"/>
          </a:buClr>
          <a:buSzPct val="100000"/>
          <a:buFont typeface="Wingdings" pitchFamily="2" charset="2"/>
          <a:buChar char="•"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1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5000"/>
          </a:spcBef>
          <a:spcAft>
            <a:spcPct val="0"/>
          </a:spcAft>
          <a:buClr>
            <a:schemeClr val="tx2"/>
          </a:buClr>
          <a:buSzPct val="100000"/>
          <a:buFont typeface="Wingdings" pitchFamily="2" charset="2"/>
          <a:buChar char="•"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www-pptbackgrounds-fsnet-co-u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ww-pptbackgrounds-fsnet-co-u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ww-pptbackgrounds-fsnet-co-u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ww-pptbackgrounds-fsnet-co-u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ww-pptbackgrounds-fsnet-co-u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ww-pptbackgrounds-fsnet-co-u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ww-pptbackgrounds-fsnet-co-u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Textured</Template>
  <TotalTime>18038</TotalTime>
  <Words>1329</Words>
  <Application>Microsoft Office PowerPoint</Application>
  <PresentationFormat>On-screen Show (4:3)</PresentationFormat>
  <Paragraphs>363</Paragraphs>
  <Slides>40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Wingdings</vt:lpstr>
      <vt:lpstr>Tahoma</vt:lpstr>
      <vt:lpstr>Calibri</vt:lpstr>
      <vt:lpstr>Custom Design</vt:lpstr>
      <vt:lpstr>2_www-pptbackgrounds-fsnet-co-uk</vt:lpstr>
      <vt:lpstr>The Road Ahead</vt:lpstr>
      <vt:lpstr>ATRI </vt:lpstr>
      <vt:lpstr>PowerPoint Presentation</vt:lpstr>
      <vt:lpstr>Research Advisory Committee</vt:lpstr>
      <vt:lpstr>2018 Top Industry Issues</vt:lpstr>
      <vt:lpstr>Top Issues Drivers vs. Carriers</vt:lpstr>
      <vt:lpstr>Truck Driver Age Demographics </vt:lpstr>
      <vt:lpstr>Driver Safety Assessment Tool</vt:lpstr>
      <vt:lpstr>Driver Safety Assessment Tool</vt:lpstr>
      <vt:lpstr>Operational Costs of Trucking </vt:lpstr>
      <vt:lpstr>Operational Costs of Trucking  </vt:lpstr>
      <vt:lpstr>Operational Costs of Trucking </vt:lpstr>
      <vt:lpstr>Operational Costs of Trucking </vt:lpstr>
      <vt:lpstr>Truck Parking Diary Report</vt:lpstr>
      <vt:lpstr>Frequency of Unauthorized/Undesignated Parking</vt:lpstr>
      <vt:lpstr>Average Remaining Drive Time</vt:lpstr>
      <vt:lpstr>No Vacancy</vt:lpstr>
      <vt:lpstr>No Vacancy</vt:lpstr>
      <vt:lpstr>Cost of Congestion</vt:lpstr>
      <vt:lpstr>PowerPoint Presentation</vt:lpstr>
      <vt:lpstr>2019 Top 10 Truck Bottlenecks</vt:lpstr>
      <vt:lpstr>PowerPoint Presentation</vt:lpstr>
      <vt:lpstr>Fixing the 12% Case Study</vt:lpstr>
      <vt:lpstr>Fixing the 12% Case Study</vt:lpstr>
      <vt:lpstr>Transportation Infrastructure Funding</vt:lpstr>
      <vt:lpstr>States Increasing Fuel Tax</vt:lpstr>
      <vt:lpstr>E-Commerce Impacts on Trucking Industry</vt:lpstr>
      <vt:lpstr>E-Commerce Growth</vt:lpstr>
      <vt:lpstr>Trucking Industry Impacts</vt:lpstr>
      <vt:lpstr>Autonomous Vehicle Technology Impacts </vt:lpstr>
      <vt:lpstr>Potential Impacts on Top Issues</vt:lpstr>
      <vt:lpstr>Marijuana Legalization and Impaired Driving</vt:lpstr>
      <vt:lpstr>Hurricane Irma – Truck Activity</vt:lpstr>
      <vt:lpstr>Hurricane Irma – Truck Activity</vt:lpstr>
      <vt:lpstr>Hurricane Irma – Truck Activity</vt:lpstr>
      <vt:lpstr>Hurricane Irma – Truck Activity</vt:lpstr>
      <vt:lpstr>Hurricane Irma – Truck Activity</vt:lpstr>
      <vt:lpstr>Hurricane Irma – Truck Activity</vt:lpstr>
      <vt:lpstr>Hurricane Irma – Truck Activity</vt:lpstr>
      <vt:lpstr> Questions?</vt:lpstr>
    </vt:vector>
  </TitlesOfParts>
  <Company>ATRI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Proposal slide template</dc:title>
  <dc:creator>RBrewster</dc:creator>
  <cp:lastModifiedBy>Tammy Trinker</cp:lastModifiedBy>
  <cp:revision>2145</cp:revision>
  <cp:lastPrinted>2019-08-09T19:21:32Z</cp:lastPrinted>
  <dcterms:created xsi:type="dcterms:W3CDTF">2005-03-21T14:14:26Z</dcterms:created>
  <dcterms:modified xsi:type="dcterms:W3CDTF">2019-08-26T20:00:33Z</dcterms:modified>
</cp:coreProperties>
</file>